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vml" ContentType="application/vnd.openxmlformats-officedocument.vmlDrawing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257" r:id="rId4"/>
    <p:sldId id="258" r:id="rId5"/>
    <p:sldId id="281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3" r:id="rId16"/>
    <p:sldId id="267" r:id="rId17"/>
    <p:sldId id="284" r:id="rId18"/>
    <p:sldId id="268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70" r:id="rId27"/>
    <p:sldId id="286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pos="612" userDrawn="1">
          <p15:clr>
            <a:srgbClr val="A4A3A4"/>
          </p15:clr>
        </p15:guide>
        <p15:guide id="5" pos="5148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62A"/>
    <a:srgbClr val="FED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0" autoAdjust="0"/>
    <p:restoredTop sz="96092"/>
  </p:normalViewPr>
  <p:slideViewPr>
    <p:cSldViewPr snapToObjects="1">
      <p:cViewPr>
        <p:scale>
          <a:sx n="100" d="100"/>
          <a:sy n="100" d="100"/>
        </p:scale>
        <p:origin x="896" y="592"/>
      </p:cViewPr>
      <p:guideLst>
        <p:guide orient="horz" pos="572"/>
        <p:guide pos="295"/>
        <p:guide pos="5465"/>
        <p:guide pos="612"/>
        <p:guide pos="5148"/>
        <p:guide orient="horz" pos="2160"/>
        <p:guide orient="horz" pos="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15035-BC13-FE47-9B76-85C770CD646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33E8F-1059-834B-9AC3-A144F8C72D87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32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8F-1059-834B-9AC3-A144F8C72D87}" type="slidenum">
              <a:rPr lang="es-ES_tradnl" smtClean="0"/>
              <a:pPr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487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8F-1059-834B-9AC3-A144F8C72D87}" type="slidenum">
              <a:rPr lang="es-ES_tradnl" smtClean="0"/>
              <a:pPr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000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745AC-7048-4147-89CB-8A6706FB1B12}" type="datetimeFigureOut">
              <a:rPr lang="es-ES_tradnl" smtClean="0"/>
              <a:pPr/>
              <a:t>18/8/20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1220-4C7E-064A-99CE-B6473E593AB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18" TargetMode="External"/><Relationship Id="rId4" Type="http://schemas.openxmlformats.org/officeDocument/2006/relationships/image" Target="../media/image16.png"/><Relationship Id="rId5" Type="http://schemas.openxmlformats.org/officeDocument/2006/relationships/oleObject" Target="Macintosh%20HD:Users:Jaume:Documents:OlesaAteneu:Xerrada%20-%20Col%C2%B7loqui%20%22Aprendre%20matema%CC%80tiques%22.doc!OLE_LINK19" TargetMode="External"/><Relationship Id="rId6" Type="http://schemas.openxmlformats.org/officeDocument/2006/relationships/image" Target="../media/image1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20" TargetMode="External"/><Relationship Id="rId4" Type="http://schemas.openxmlformats.org/officeDocument/2006/relationships/image" Target="../media/image18.png"/><Relationship Id="rId5" Type="http://schemas.openxmlformats.org/officeDocument/2006/relationships/oleObject" Target="Macintosh%20HD:Users:Jaume:Documents:OlesaAteneu:Xerrada%20-%20Col%C2%B7loqui%20%22Aprendre%20matema%CC%80tiques%22.doc!OLE_LINK21" TargetMode="External"/><Relationship Id="rId6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22" TargetMode="External"/><Relationship Id="rId4" Type="http://schemas.openxmlformats.org/officeDocument/2006/relationships/image" Target="../media/image20.png"/><Relationship Id="rId5" Type="http://schemas.openxmlformats.org/officeDocument/2006/relationships/oleObject" Target="Macintosh%20HD:Users:Jaume:Documents:OlesaAteneu:Xerrada%20-%20Col%C2%B7loqui%20%22Aprendre%20matema%CC%80tiques%22.doc!OLE_LINK23" TargetMode="External"/><Relationship Id="rId6" Type="http://schemas.openxmlformats.org/officeDocument/2006/relationships/image" Target="../media/image2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2" TargetMode="External"/><Relationship Id="rId4" Type="http://schemas.openxmlformats.org/officeDocument/2006/relationships/image" Target="../media/image2.png"/><Relationship Id="rId5" Type="http://schemas.openxmlformats.org/officeDocument/2006/relationships/oleObject" Target="Macintosh%20HD:Users:Jaume:Documents:OlesaAteneu:Xerrada%20-%20Col%C2%B7loqui%20%22Aprendre%20matema%CC%80tiques%22.doc!OLE_LINK3" TargetMode="External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6" TargetMode="External"/><Relationship Id="rId4" Type="http://schemas.openxmlformats.org/officeDocument/2006/relationships/image" Target="../media/image4.png"/><Relationship Id="rId5" Type="http://schemas.openxmlformats.org/officeDocument/2006/relationships/oleObject" Target="Macintosh%20HD:Users:Jaume:Documents:OlesaAteneu:Xerrada%20-%20Col%C2%B7loqui%20%22Aprendre%20matema%CC%80tiques%22.doc!OLE_LINK7" TargetMode="External"/><Relationship Id="rId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8" TargetMode="External"/><Relationship Id="rId4" Type="http://schemas.openxmlformats.org/officeDocument/2006/relationships/image" Target="../media/image6.png"/><Relationship Id="rId5" Type="http://schemas.openxmlformats.org/officeDocument/2006/relationships/oleObject" Target="Macintosh%20HD:Users:Jaume:Documents:OlesaAteneu:Xerrada%20-%20Col%C2%B7loqui%20%22Aprendre%20matema%CC%80tiques%22.doc!OLE_LINK9" TargetMode="External"/><Relationship Id="rId6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10" TargetMode="External"/><Relationship Id="rId4" Type="http://schemas.openxmlformats.org/officeDocument/2006/relationships/image" Target="../media/image8.png"/><Relationship Id="rId5" Type="http://schemas.openxmlformats.org/officeDocument/2006/relationships/oleObject" Target="Macintosh%20HD:Users:Jaume:Documents:OlesaAteneu:Xerrada%20-%20Col%C2%B7loqui%20%22Aprendre%20matema%CC%80tiques%22.doc!OLE_LINK11" TargetMode="External"/><Relationship Id="rId6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12" TargetMode="External"/><Relationship Id="rId4" Type="http://schemas.openxmlformats.org/officeDocument/2006/relationships/image" Target="../media/image10.png"/><Relationship Id="rId5" Type="http://schemas.openxmlformats.org/officeDocument/2006/relationships/oleObject" Target="Macintosh%20HD:Users:Jaume:Documents:OlesaAteneu:Xerrada%20-%20Col%C2%B7loqui%20%22Aprendre%20matema%CC%80tiques%22.doc!OLE_LINK13" TargetMode="External"/><Relationship Id="rId6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14" TargetMode="External"/><Relationship Id="rId4" Type="http://schemas.openxmlformats.org/officeDocument/2006/relationships/image" Target="../media/image12.png"/><Relationship Id="rId5" Type="http://schemas.openxmlformats.org/officeDocument/2006/relationships/oleObject" Target="Macintosh%20HD:Users:Jaume:Documents:OlesaAteneu:Xerrada%20-%20Col%C2%B7loqui%20%22Aprendre%20matema%CC%80tiques%22.doc!OLE_LINK15" TargetMode="External"/><Relationship Id="rId6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ume:Documents:OlesaAteneu:Xerrada%20-%20Col%C2%B7loqui%20%22Aprendre%20matema%CC%80tiques%22.doc!OLE_LINK16" TargetMode="External"/><Relationship Id="rId4" Type="http://schemas.openxmlformats.org/officeDocument/2006/relationships/image" Target="../media/image14.png"/><Relationship Id="rId5" Type="http://schemas.openxmlformats.org/officeDocument/2006/relationships/oleObject" Target="Macintosh%20HD:Users:Jaume:Documents:OlesaAteneu:Xerrada%20-%20Col%C2%B7loqui%20%22Aprendre%20matema%CC%80tiques%22.doc!OLE_LINK17" TargetMode="External"/><Relationship Id="rId6" Type="http://schemas.openxmlformats.org/officeDocument/2006/relationships/image" Target="../media/image1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960439"/>
          </a:xfrm>
        </p:spPr>
        <p:txBody>
          <a:bodyPr>
            <a:normAutofit/>
          </a:bodyPr>
          <a:lstStyle/>
          <a:p>
            <a:r>
              <a:rPr lang="es-ES_tradnl" sz="6000" dirty="0" err="1" smtClean="0"/>
              <a:t>aprendr</a:t>
            </a:r>
            <a:r>
              <a:rPr lang="es-ES_tradnl" sz="6000" dirty="0" err="1" smtClean="0">
                <a:solidFill>
                  <a:srgbClr val="A5262A"/>
                </a:solidFill>
              </a:rPr>
              <a:t>e</a:t>
            </a:r>
            <a:r>
              <a:rPr lang="es-ES_tradnl" sz="6000" dirty="0" smtClean="0">
                <a:solidFill>
                  <a:srgbClr val="A5262A"/>
                </a:solidFill>
              </a:rPr>
              <a:t> </a:t>
            </a:r>
            <a:r>
              <a:rPr lang="es-ES_tradnl" sz="6000" dirty="0" err="1" smtClean="0">
                <a:solidFill>
                  <a:srgbClr val="A5262A"/>
                </a:solidFill>
              </a:rPr>
              <a:t>M</a:t>
            </a:r>
            <a:r>
              <a:rPr lang="es-ES_tradnl" sz="6000" dirty="0" err="1" smtClean="0"/>
              <a:t>atem</a:t>
            </a:r>
            <a:r>
              <a:rPr lang="es-ES" sz="6000" dirty="0" err="1" smtClean="0"/>
              <a:t>àtiques</a:t>
            </a:r>
            <a:endParaRPr lang="es-ES_tradnl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927176"/>
          </a:xfrm>
        </p:spPr>
        <p:txBody>
          <a:bodyPr>
            <a:normAutofit/>
          </a:bodyPr>
          <a:lstStyle/>
          <a:p>
            <a:r>
              <a:rPr lang="es-ES_tradnl" sz="1800" dirty="0" smtClean="0">
                <a:solidFill>
                  <a:schemeClr val="tx1"/>
                </a:solidFill>
              </a:rPr>
              <a:t>XERRADA-</a:t>
            </a:r>
            <a:r>
              <a:rPr lang="es-ES_tradnl" sz="1800" dirty="0" err="1" smtClean="0">
                <a:solidFill>
                  <a:schemeClr val="tx1"/>
                </a:solidFill>
              </a:rPr>
              <a:t>COL·LOQUI</a:t>
            </a:r>
            <a:endParaRPr lang="es-ES_tradnl" sz="1800" dirty="0" smtClean="0">
              <a:solidFill>
                <a:schemeClr val="tx1"/>
              </a:solidFill>
            </a:endParaRPr>
          </a:p>
          <a:p>
            <a:r>
              <a:rPr lang="es-ES_tradnl" sz="1800" dirty="0" smtClean="0">
                <a:solidFill>
                  <a:schemeClr val="tx1"/>
                </a:solidFill>
              </a:rPr>
              <a:t>Jaume Farrés Boada</a:t>
            </a:r>
          </a:p>
          <a:p>
            <a:r>
              <a:rPr lang="es-ES_tradnl" sz="1800" dirty="0" err="1" smtClean="0">
                <a:solidFill>
                  <a:schemeClr val="tx1"/>
                </a:solidFill>
              </a:rPr>
              <a:t>OlesaAteneu</a:t>
            </a:r>
            <a:endParaRPr lang="es-ES_tradnl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22550" y="193589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BERTRAND RUSSELL (1872 - 1970)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248443"/>
              </p:ext>
            </p:extLst>
          </p:nvPr>
        </p:nvGraphicFramePr>
        <p:xfrm>
          <a:off x="6356350" y="1841500"/>
          <a:ext cx="18161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Documento" r:id="rId3" imgW="1816100" imgH="1587500" progId="Word.Document.12">
                  <p:link updateAutomatic="1"/>
                </p:oleObj>
              </mc:Choice>
              <mc:Fallback>
                <p:oleObj name="Documento" r:id="rId3" imgW="1816100" imgH="15875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1841500"/>
                        <a:ext cx="18161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60550" y="2473405"/>
            <a:ext cx="4495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"LES MATEMÀTIQUES ES PODEN DEFINIR COM AQUELL TEMA DEL QUAL NO SABEM MAI EL QUE DIEM NI SI EL QUE DIEM ÉS VERTADER"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874144" y="4941168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ALBERT EINSTEIN (1879 - 1955)</a:t>
            </a:r>
            <a:endParaRPr lang="es-ES_tradnl" dirty="0"/>
          </a:p>
          <a:p>
            <a:r>
              <a:rPr lang="es-ES_tradnl" b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889560"/>
              </p:ext>
            </p:extLst>
          </p:nvPr>
        </p:nvGraphicFramePr>
        <p:xfrm>
          <a:off x="971550" y="4576465"/>
          <a:ext cx="18288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" name="Documento" r:id="rId5" imgW="1828800" imgH="1536700" progId="Word.Document.12">
                  <p:link updateAutomatic="1"/>
                </p:oleObj>
              </mc:Choice>
              <mc:Fallback>
                <p:oleObj name="Documento" r:id="rId5" imgW="1828800" imgH="15367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76465"/>
                        <a:ext cx="18288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29694" y="5386353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"NO US PREOCUPEU PER LES DIFICULTATS DE LES MATEMÀTIQUES, LES MEVES SÓN MÉS GRANS"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00350" y="185710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JOHN VON NEUMANN (1903 - 1957)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4514"/>
              </p:ext>
            </p:extLst>
          </p:nvPr>
        </p:nvGraphicFramePr>
        <p:xfrm>
          <a:off x="971550" y="1714500"/>
          <a:ext cx="18288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" name="Documento" r:id="rId3" imgW="1828800" imgH="1714500" progId="Word.Document.12">
                  <p:link updateAutomatic="1"/>
                </p:oleObj>
              </mc:Choice>
              <mc:Fallback>
                <p:oleObj name="Documento" r:id="rId3" imgW="1828800" imgH="17145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14500"/>
                        <a:ext cx="18288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800351" y="2369909"/>
            <a:ext cx="4902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"VOSTÉ ÉS MOLT JOVE PER ENTENDRE LES MATEMÀTIQUES, EN PROU FEINES ACONSEGUEIX UTILITZAR-LES"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3302000" y="490658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JAUME PERICH (1941 - 1995)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668228"/>
              </p:ext>
            </p:extLst>
          </p:nvPr>
        </p:nvGraphicFramePr>
        <p:xfrm>
          <a:off x="6426200" y="4324529"/>
          <a:ext cx="17780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" name="Documento" r:id="rId5" imgW="1778000" imgH="1854200" progId="Word.Document.12">
                  <p:link updateAutomatic="1"/>
                </p:oleObj>
              </mc:Choice>
              <mc:Fallback>
                <p:oleObj name="Documento" r:id="rId5" imgW="1778000" imgH="18542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324529"/>
                        <a:ext cx="17780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397000" y="5373216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"LES MATEMÀTIQUES SÓN UNA CIÈNCIA EXACTA MENYS QUAN </a:t>
            </a:r>
            <a:r>
              <a:rPr lang="es-ES_tradnl" i="1" dirty="0" err="1"/>
              <a:t>T'EQUIVOQUES</a:t>
            </a:r>
            <a:r>
              <a:rPr lang="es-ES_tradnl" i="1" dirty="0"/>
              <a:t>"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9654" y="2190571"/>
            <a:ext cx="359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STEPHEN HAWKING (1942 - </a:t>
            </a:r>
            <a:r>
              <a:rPr lang="es-ES_tradnl" b="1" dirty="0" smtClean="0"/>
              <a:t>2018)</a:t>
            </a:r>
            <a:endParaRPr lang="es-ES_tradnl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48272"/>
              </p:ext>
            </p:extLst>
          </p:nvPr>
        </p:nvGraphicFramePr>
        <p:xfrm>
          <a:off x="974254" y="1574800"/>
          <a:ext cx="12954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4" name="Documento" r:id="rId3" imgW="1295400" imgH="1854200" progId="Word.Document.12">
                  <p:link updateAutomatic="1"/>
                </p:oleObj>
              </mc:Choice>
              <mc:Fallback>
                <p:oleObj name="Documento" r:id="rId3" imgW="1295400" imgH="18542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254" y="1574800"/>
                        <a:ext cx="12954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69654" y="2680037"/>
            <a:ext cx="4595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"QUASI NO HE CONEGUT MATEMÀTICS QUE SIGUIN CAPAÇOS DE RAONAR"</a:t>
            </a:r>
            <a:endParaRPr lang="es-ES_tradnl" dirty="0"/>
          </a:p>
          <a:p>
            <a:r>
              <a:rPr lang="es-ES_tradnl" b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3981450" y="5087163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PHILIPPE SCHNOEBELEN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47687"/>
              </p:ext>
            </p:extLst>
          </p:nvPr>
        </p:nvGraphicFramePr>
        <p:xfrm>
          <a:off x="6800850" y="4293592"/>
          <a:ext cx="13716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5" name="Documento" r:id="rId5" imgW="1371600" imgH="1993900" progId="Word.Document.12">
                  <p:link updateAutomatic="1"/>
                </p:oleObj>
              </mc:Choice>
              <mc:Fallback>
                <p:oleObj name="Documento" r:id="rId5" imgW="1371600" imgH="19939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93592"/>
                        <a:ext cx="13716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631702" y="5545107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"ELS SÍMBOLS ALGÈBRICS </a:t>
            </a:r>
            <a:r>
              <a:rPr lang="es-ES_tradnl" i="1" dirty="0" err="1"/>
              <a:t>S'UTILITZEN</a:t>
            </a:r>
            <a:r>
              <a:rPr lang="es-ES_tradnl" i="1" dirty="0"/>
              <a:t> QUAN NO SE SAP DE QUÈ ESTAS PARLANT"</a:t>
            </a:r>
            <a:endParaRPr lang="es-ES_tradnl" dirty="0"/>
          </a:p>
          <a:p>
            <a:pPr algn="r"/>
            <a:r>
              <a:rPr lang="es-ES_tradnl" b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08520" y="620688"/>
            <a:ext cx="2813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	3	El </a:t>
            </a:r>
            <a:r>
              <a:rPr lang="ca-ES" b="1" dirty="0"/>
              <a:t>que jo </a:t>
            </a:r>
            <a:r>
              <a:rPr lang="ca-ES" b="1" dirty="0" smtClean="0"/>
              <a:t>penso ...</a:t>
            </a:r>
            <a:endParaRPr lang="es-ES_tradnl" dirty="0" smtClean="0"/>
          </a:p>
          <a:p>
            <a:r>
              <a:rPr lang="ca-ES" dirty="0"/>
              <a:t> 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971600" y="1115071"/>
            <a:ext cx="720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Les matemàtiques han tingut i tenen </a:t>
            </a:r>
            <a:r>
              <a:rPr lang="ca-ES" i="1" dirty="0"/>
              <a:t>mala premsa</a:t>
            </a:r>
            <a:r>
              <a:rPr lang="ca-ES" dirty="0"/>
              <a:t>, la idea que són complicades ve de lluny i certament resulta difícil contrarestar aquest concepte tan </a:t>
            </a:r>
            <a:r>
              <a:rPr lang="ca-ES" dirty="0" smtClean="0"/>
              <a:t>estès </a:t>
            </a:r>
            <a:r>
              <a:rPr lang="ca-ES" dirty="0"/>
              <a:t>però que en el fons no deixa de ser un tòpic.</a:t>
            </a:r>
            <a:endParaRPr lang="es-ES_tradnl" dirty="0"/>
          </a:p>
          <a:p>
            <a:pPr algn="just"/>
            <a:r>
              <a:rPr lang="ca-ES" dirty="0"/>
              <a:t>Hi ha qui pensa que només les ments privilegiades estan en disposició de fer raonaments matemàtics i en part és cert, però si es fa referència al coneixement matemàtic bàsic (ensenyament obligatori) el plantejament és diferent.</a:t>
            </a:r>
            <a:endParaRPr lang="es-ES_tradnl" dirty="0"/>
          </a:p>
          <a:p>
            <a:pPr algn="just"/>
            <a:r>
              <a:rPr lang="ca-ES" dirty="0"/>
              <a:t>Penso que en el marc d'uns paràmetres de normalitat pel què fa a la capacitat, unes pautes metodològiques adequades possibiliten un desenvolupament matemàtic eficaç i progressiu. No sense dificultats naturalment, perquè és evident que cal treballar, és imprescindible manifestar una actitud positiva i sobretot estar en disposició de fer </a:t>
            </a:r>
            <a:r>
              <a:rPr lang="ca-ES" i="1" dirty="0"/>
              <a:t>l'esforç mental de pensar</a:t>
            </a:r>
            <a:r>
              <a:rPr lang="ca-ES" dirty="0"/>
              <a:t>.</a:t>
            </a:r>
            <a:endParaRPr lang="es-ES_tradnl" dirty="0"/>
          </a:p>
          <a:p>
            <a:pPr algn="just"/>
            <a:r>
              <a:rPr lang="ca-ES" dirty="0" smtClean="0"/>
              <a:t>La </a:t>
            </a:r>
            <a:r>
              <a:rPr lang="ca-ES" dirty="0"/>
              <a:t>metodologia que proposo, d'acord amb les competències bàsiques, s'orienta a què l'alumnat </a:t>
            </a:r>
            <a:r>
              <a:rPr lang="ca-ES" i="1" dirty="0"/>
              <a:t>raoni allò que fa i valori la </a:t>
            </a:r>
            <a:r>
              <a:rPr lang="ca-ES" i="1" dirty="0" smtClean="0"/>
              <a:t>feina </a:t>
            </a:r>
            <a:r>
              <a:rPr lang="ca-ES" i="1" dirty="0"/>
              <a:t>ben feta.</a:t>
            </a:r>
            <a:endParaRPr lang="es-ES_tradnl" i="1" dirty="0"/>
          </a:p>
          <a:p>
            <a:pPr algn="just"/>
            <a:endParaRPr lang="es-ES_trad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50" y="1310060"/>
            <a:ext cx="1731264" cy="2133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10800000" flipV="1">
            <a:off x="369764" y="638577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Les línies d'actuació </a:t>
            </a:r>
            <a:r>
              <a:rPr lang="ca-ES" b="1" dirty="0" smtClean="0"/>
              <a:t>són ...</a:t>
            </a:r>
            <a:endParaRPr lang="es-ES_tradnl" b="1" dirty="0" smtClean="0"/>
          </a:p>
          <a:p>
            <a:endParaRPr lang="es-ES_tradn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971600" y="3564791"/>
            <a:ext cx="72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charset="2"/>
              <a:buChar char="Ø"/>
            </a:pPr>
            <a:endParaRPr lang="es-ES_tradnl" sz="1600" b="1" dirty="0" smtClean="0"/>
          </a:p>
          <a:p>
            <a:pPr marL="285750" lvl="0" indent="-285750" algn="just">
              <a:buFont typeface="Wingdings" charset="2"/>
              <a:buChar char="§"/>
            </a:pPr>
            <a:r>
              <a:rPr lang="es-ES_tradnl" b="1" dirty="0" smtClean="0"/>
              <a:t>Partir </a:t>
            </a:r>
            <a:r>
              <a:rPr lang="es-ES_tradnl" b="1" dirty="0" err="1"/>
              <a:t>dels</a:t>
            </a:r>
            <a:r>
              <a:rPr lang="es-ES_tradnl" b="1" dirty="0"/>
              <a:t> </a:t>
            </a:r>
            <a:r>
              <a:rPr lang="es-ES_tradnl" b="1" dirty="0" err="1"/>
              <a:t>coneixements</a:t>
            </a:r>
            <a:r>
              <a:rPr lang="es-ES_tradnl" b="1" dirty="0"/>
              <a:t> </a:t>
            </a:r>
            <a:r>
              <a:rPr lang="es-ES_tradnl" b="1" dirty="0" err="1" smtClean="0"/>
              <a:t>previs</a:t>
            </a:r>
            <a:r>
              <a:rPr lang="es-ES_tradnl" b="1" dirty="0"/>
              <a:t>.</a:t>
            </a:r>
            <a:r>
              <a:rPr lang="es-ES_tradnl" dirty="0" smtClean="0"/>
              <a:t> </a:t>
            </a:r>
          </a:p>
          <a:p>
            <a:pPr lvl="0" algn="just"/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/>
              <a:t>coneixements</a:t>
            </a:r>
            <a:r>
              <a:rPr lang="es-ES_tradnl" dirty="0"/>
              <a:t> </a:t>
            </a:r>
            <a:r>
              <a:rPr lang="es-ES_tradnl" dirty="0" err="1"/>
              <a:t>previs</a:t>
            </a:r>
            <a:r>
              <a:rPr lang="es-ES_tradnl" dirty="0"/>
              <a:t> </a:t>
            </a:r>
            <a:r>
              <a:rPr lang="es-ES_tradnl" dirty="0" err="1"/>
              <a:t>són</a:t>
            </a:r>
            <a:r>
              <a:rPr lang="es-ES_tradnl" dirty="0"/>
              <a:t> </a:t>
            </a:r>
            <a:r>
              <a:rPr lang="es-ES_tradnl" dirty="0" err="1"/>
              <a:t>els</a:t>
            </a:r>
            <a:r>
              <a:rPr lang="es-ES_tradnl" dirty="0"/>
              <a:t> </a:t>
            </a:r>
            <a:r>
              <a:rPr lang="es-ES_tradnl" dirty="0" err="1"/>
              <a:t>fonaments</a:t>
            </a:r>
            <a:r>
              <a:rPr lang="es-ES_tradnl" dirty="0"/>
              <a:t> sobre </a:t>
            </a:r>
            <a:r>
              <a:rPr lang="es-ES_tradnl" dirty="0" err="1"/>
              <a:t>els</a:t>
            </a:r>
            <a:r>
              <a:rPr lang="es-ES_tradnl" dirty="0"/>
              <a:t> </a:t>
            </a:r>
            <a:r>
              <a:rPr lang="es-ES_tradnl" dirty="0" err="1"/>
              <a:t>quals</a:t>
            </a:r>
            <a:r>
              <a:rPr lang="es-ES_tradnl" dirty="0"/>
              <a:t> </a:t>
            </a:r>
            <a:r>
              <a:rPr lang="es-ES_tradnl" dirty="0" err="1"/>
              <a:t>s'edifica</a:t>
            </a:r>
            <a:r>
              <a:rPr lang="es-ES_tradnl" dirty="0"/>
              <a:t> </a:t>
            </a:r>
            <a:r>
              <a:rPr lang="es-ES_tradnl" dirty="0" err="1"/>
              <a:t>l'edifici</a:t>
            </a:r>
            <a:r>
              <a:rPr lang="es-ES_tradnl" dirty="0"/>
              <a:t> </a:t>
            </a:r>
            <a:r>
              <a:rPr lang="es-ES_tradnl" dirty="0" smtClean="0"/>
              <a:t>   </a:t>
            </a:r>
            <a:r>
              <a:rPr lang="es-ES_tradnl" dirty="0" err="1" smtClean="0"/>
              <a:t>matemàtic</a:t>
            </a:r>
            <a:r>
              <a:rPr lang="es-ES_tradnl" dirty="0"/>
              <a:t>, la base que sustenta el </a:t>
            </a:r>
            <a:r>
              <a:rPr lang="es-ES_tradnl" dirty="0" err="1"/>
              <a:t>procés</a:t>
            </a:r>
            <a:r>
              <a:rPr lang="es-ES_tradnl" dirty="0"/>
              <a:t> </a:t>
            </a:r>
            <a:r>
              <a:rPr lang="es-ES_tradnl" dirty="0" err="1"/>
              <a:t>d'aprenentatge</a:t>
            </a:r>
            <a:r>
              <a:rPr lang="es-ES_tradnl" dirty="0"/>
              <a:t> i, de la </a:t>
            </a:r>
            <a:r>
              <a:rPr lang="es-ES_tradnl" dirty="0" err="1"/>
              <a:t>seva</a:t>
            </a:r>
            <a:r>
              <a:rPr lang="es-ES_tradnl" dirty="0"/>
              <a:t> </a:t>
            </a:r>
            <a:r>
              <a:rPr lang="es-ES_tradnl" dirty="0" err="1"/>
              <a:t>solidesa</a:t>
            </a:r>
            <a:r>
              <a:rPr lang="es-ES_tradnl" dirty="0"/>
              <a:t>, en </a:t>
            </a:r>
            <a:r>
              <a:rPr lang="es-ES_tradnl" dirty="0" err="1"/>
              <a:t>depèn</a:t>
            </a:r>
            <a:r>
              <a:rPr lang="es-ES_tradnl" dirty="0"/>
              <a:t> la </a:t>
            </a:r>
            <a:r>
              <a:rPr lang="es-ES_tradnl" dirty="0" err="1"/>
              <a:t>formació</a:t>
            </a:r>
            <a:r>
              <a:rPr lang="es-ES_tradnl" dirty="0"/>
              <a:t> en </a:t>
            </a:r>
            <a:r>
              <a:rPr lang="es-ES_tradnl" dirty="0" err="1"/>
              <a:t>aquest</a:t>
            </a:r>
            <a:r>
              <a:rPr lang="es-ES_tradnl" dirty="0"/>
              <a:t> </a:t>
            </a:r>
            <a:r>
              <a:rPr lang="es-ES_tradnl" dirty="0" err="1"/>
              <a:t>àmbit</a:t>
            </a:r>
            <a:r>
              <a:rPr lang="es-ES_tradnl" dirty="0"/>
              <a:t>. Es </a:t>
            </a:r>
            <a:r>
              <a:rPr lang="es-ES_tradnl" dirty="0" err="1"/>
              <a:t>tracta</a:t>
            </a:r>
            <a:r>
              <a:rPr lang="es-ES_tradnl" dirty="0"/>
              <a:t> de construir el </a:t>
            </a:r>
            <a:r>
              <a:rPr lang="es-ES_tradnl" dirty="0" err="1"/>
              <a:t>coneixement</a:t>
            </a:r>
            <a:r>
              <a:rPr lang="es-ES_tradnl" dirty="0" smtClean="0"/>
              <a:t>.</a:t>
            </a:r>
          </a:p>
          <a:p>
            <a:pPr marL="285750" lvl="0" indent="-285750" algn="just">
              <a:buFont typeface="Wingdings" charset="2"/>
              <a:buChar char="Ø"/>
            </a:pPr>
            <a:endParaRPr lang="es-ES_tradnl" dirty="0" smtClean="0"/>
          </a:p>
          <a:p>
            <a:pPr lvl="0"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lvl="0" algn="just"/>
            <a:r>
              <a:rPr lang="es-ES_tradnl" dirty="0" smtClean="0"/>
              <a:t>1	</a:t>
            </a:r>
            <a:r>
              <a:rPr lang="es-ES_tradnl" dirty="0" err="1" smtClean="0"/>
              <a:t>Elaboraci</a:t>
            </a:r>
            <a:r>
              <a:rPr lang="es-ES" dirty="0" err="1" smtClean="0"/>
              <a:t>ó</a:t>
            </a:r>
            <a:r>
              <a:rPr lang="es-ES" dirty="0" smtClean="0"/>
              <a:t> </a:t>
            </a:r>
            <a:r>
              <a:rPr lang="es-ES" dirty="0" err="1" smtClean="0"/>
              <a:t>d’un</a:t>
            </a:r>
            <a:r>
              <a:rPr lang="es-ES" dirty="0" smtClean="0"/>
              <a:t> </a:t>
            </a:r>
            <a:r>
              <a:rPr lang="es-ES" dirty="0" err="1" smtClean="0"/>
              <a:t>llistat</a:t>
            </a:r>
            <a:r>
              <a:rPr lang="es-ES" dirty="0" smtClean="0"/>
              <a:t> de </a:t>
            </a:r>
            <a:r>
              <a:rPr lang="es-ES" dirty="0" err="1" smtClean="0"/>
              <a:t>conceptes</a:t>
            </a:r>
            <a:r>
              <a:rPr lang="es-ES" dirty="0" smtClean="0"/>
              <a:t> a revisar.</a:t>
            </a:r>
          </a:p>
          <a:p>
            <a:pPr lvl="0" algn="just"/>
            <a:r>
              <a:rPr lang="es-ES" dirty="0" smtClean="0"/>
              <a:t>2	</a:t>
            </a:r>
            <a:r>
              <a:rPr lang="es-ES" dirty="0" err="1" smtClean="0"/>
              <a:t>Plantejament</a:t>
            </a:r>
            <a:r>
              <a:rPr lang="es-ES" dirty="0" smtClean="0"/>
              <a:t> de </a:t>
            </a:r>
            <a:r>
              <a:rPr lang="es-ES" dirty="0" err="1" smtClean="0"/>
              <a:t>dubtes</a:t>
            </a:r>
            <a:r>
              <a:rPr lang="es-ES" dirty="0" smtClean="0"/>
              <a:t>, </a:t>
            </a:r>
            <a:r>
              <a:rPr lang="es-ES" dirty="0" err="1" smtClean="0"/>
              <a:t>preferenment</a:t>
            </a:r>
            <a:r>
              <a:rPr lang="es-ES" dirty="0" smtClean="0"/>
              <a:t> en el </a:t>
            </a:r>
            <a:r>
              <a:rPr lang="es-ES" dirty="0" err="1" smtClean="0"/>
              <a:t>decurs</a:t>
            </a:r>
            <a:r>
              <a:rPr lang="es-ES" dirty="0" smtClean="0"/>
              <a:t> de les </a:t>
            </a:r>
            <a:r>
              <a:rPr lang="es-ES" dirty="0" err="1" smtClean="0"/>
              <a:t>primeres</a:t>
            </a:r>
            <a:r>
              <a:rPr lang="es-ES" dirty="0" smtClean="0"/>
              <a:t> 	</a:t>
            </a:r>
            <a:r>
              <a:rPr lang="es-ES" dirty="0" err="1" smtClean="0"/>
              <a:t>classes</a:t>
            </a:r>
            <a:r>
              <a:rPr lang="es-ES" dirty="0" smtClean="0"/>
              <a:t> (especial </a:t>
            </a:r>
            <a:r>
              <a:rPr lang="es-ES" dirty="0" err="1" smtClean="0"/>
              <a:t>atenció</a:t>
            </a:r>
            <a:r>
              <a:rPr lang="es-ES" dirty="0" smtClean="0"/>
              <a:t> a </a:t>
            </a:r>
            <a:r>
              <a:rPr lang="es-ES" dirty="0" err="1" smtClean="0"/>
              <a:t>l’alumnat</a:t>
            </a:r>
            <a:r>
              <a:rPr lang="es-ES" dirty="0" smtClean="0"/>
              <a:t> </a:t>
            </a:r>
            <a:r>
              <a:rPr lang="es-ES" dirty="0" err="1" smtClean="0"/>
              <a:t>nouvingut</a:t>
            </a:r>
            <a:r>
              <a:rPr lang="es-ES" dirty="0" smtClean="0"/>
              <a:t>).</a:t>
            </a:r>
            <a:endParaRPr lang="es-ES_tradnl" dirty="0"/>
          </a:p>
          <a:p>
            <a:pPr algn="just"/>
            <a:r>
              <a:rPr lang="es-ES_tradnl" dirty="0"/>
              <a:t> </a:t>
            </a:r>
            <a:endParaRPr lang="es-ES_tradnl" dirty="0" smtClean="0"/>
          </a:p>
          <a:p>
            <a:pPr marL="285750" lvl="0" indent="-285750" algn="just">
              <a:buFont typeface="Wingdings" charset="2"/>
              <a:buChar char="Ø"/>
            </a:pPr>
            <a:endParaRPr lang="es-ES_tradnl" sz="1600" b="1" dirty="0" smtClean="0"/>
          </a:p>
          <a:p>
            <a:pPr marL="285750" lvl="0" indent="-285750" algn="just">
              <a:buFont typeface="Wingdings" charset="2"/>
              <a:buChar char="Ø"/>
            </a:pPr>
            <a:endParaRPr lang="es-ES_tradn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71600" y="1196752"/>
            <a:ext cx="7200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charset="2"/>
              <a:buChar char="§"/>
            </a:pPr>
            <a:r>
              <a:rPr lang="es-ES_tradnl" b="1" dirty="0"/>
              <a:t>Provocar la </a:t>
            </a:r>
            <a:r>
              <a:rPr lang="es-ES_tradnl" b="1" dirty="0" err="1"/>
              <a:t>necessitat</a:t>
            </a:r>
            <a:r>
              <a:rPr lang="es-ES_tradnl" b="1" dirty="0"/>
              <a:t> de revisar </a:t>
            </a:r>
            <a:r>
              <a:rPr lang="es-ES_tradnl" b="1" dirty="0" err="1"/>
              <a:t>tot</a:t>
            </a:r>
            <a:r>
              <a:rPr lang="es-ES_tradnl" b="1" dirty="0"/>
              <a:t> </a:t>
            </a:r>
            <a:r>
              <a:rPr lang="es-ES_tradnl" b="1" dirty="0" err="1"/>
              <a:t>allò</a:t>
            </a:r>
            <a:r>
              <a:rPr lang="es-ES_tradnl" b="1" dirty="0"/>
              <a:t> que ja </a:t>
            </a:r>
            <a:r>
              <a:rPr lang="es-ES_tradnl" b="1" dirty="0" err="1"/>
              <a:t>s´ha</a:t>
            </a:r>
            <a:r>
              <a:rPr lang="es-ES_tradnl" b="1" dirty="0"/>
              <a:t> </a:t>
            </a:r>
            <a:r>
              <a:rPr lang="es-ES_tradnl" b="1" dirty="0" err="1"/>
              <a:t>treballat</a:t>
            </a:r>
            <a:r>
              <a:rPr lang="es-ES_tradnl" b="1" dirty="0"/>
              <a:t>. </a:t>
            </a:r>
          </a:p>
          <a:p>
            <a:pPr lvl="0" algn="just"/>
            <a:r>
              <a:rPr lang="es-ES_tradnl" dirty="0"/>
              <a:t>La </a:t>
            </a:r>
            <a:r>
              <a:rPr lang="es-ES_tradnl" dirty="0" err="1"/>
              <a:t>revisió</a:t>
            </a:r>
            <a:r>
              <a:rPr lang="es-ES_tradnl" dirty="0"/>
              <a:t> i la consulta per sistema refresquen </a:t>
            </a:r>
            <a:r>
              <a:rPr lang="es-ES_tradnl" dirty="0" err="1"/>
              <a:t>els</a:t>
            </a:r>
            <a:r>
              <a:rPr lang="es-ES_tradnl" dirty="0"/>
              <a:t> </a:t>
            </a:r>
            <a:r>
              <a:rPr lang="es-ES_tradnl" dirty="0" err="1"/>
              <a:t>coneixements</a:t>
            </a:r>
            <a:r>
              <a:rPr lang="es-ES_tradnl" dirty="0"/>
              <a:t> i </a:t>
            </a:r>
            <a:r>
              <a:rPr lang="es-ES_tradnl" dirty="0" err="1"/>
              <a:t>contribueixen</a:t>
            </a:r>
            <a:r>
              <a:rPr lang="es-ES_tradnl" dirty="0"/>
              <a:t> a la </a:t>
            </a:r>
            <a:r>
              <a:rPr lang="es-ES_tradnl" dirty="0" err="1"/>
              <a:t>visió</a:t>
            </a:r>
            <a:r>
              <a:rPr lang="es-ES_tradnl" dirty="0"/>
              <a:t> de </a:t>
            </a:r>
            <a:r>
              <a:rPr lang="es-ES_tradnl" dirty="0" err="1"/>
              <a:t>conjunt</a:t>
            </a:r>
            <a:r>
              <a:rPr lang="es-ES_tradnl" dirty="0"/>
              <a:t>, </a:t>
            </a:r>
            <a:r>
              <a:rPr lang="es-ES_tradnl" dirty="0" err="1"/>
              <a:t>aspecte</a:t>
            </a:r>
            <a:r>
              <a:rPr lang="es-ES_tradnl" dirty="0"/>
              <a:t> </a:t>
            </a:r>
            <a:r>
              <a:rPr lang="es-ES_tradnl" dirty="0" err="1"/>
              <a:t>aquest</a:t>
            </a:r>
            <a:r>
              <a:rPr lang="es-ES_tradnl" dirty="0"/>
              <a:t> </a:t>
            </a:r>
            <a:r>
              <a:rPr lang="es-ES_tradnl" dirty="0" err="1"/>
              <a:t>molt</a:t>
            </a:r>
            <a:r>
              <a:rPr lang="es-ES_tradnl" dirty="0"/>
              <a:t> </a:t>
            </a:r>
            <a:r>
              <a:rPr lang="es-ES_tradnl" dirty="0" err="1"/>
              <a:t>important</a:t>
            </a:r>
            <a:r>
              <a:rPr lang="es-ES_tradnl" dirty="0"/>
              <a:t> </a:t>
            </a:r>
            <a:r>
              <a:rPr lang="es-ES_tradnl" dirty="0" err="1"/>
              <a:t>pel</a:t>
            </a:r>
            <a:r>
              <a:rPr lang="es-ES_tradnl" dirty="0"/>
              <a:t> que fa a les </a:t>
            </a:r>
            <a:r>
              <a:rPr lang="es-ES_tradnl" dirty="0" err="1"/>
              <a:t>matemàtiques</a:t>
            </a:r>
            <a:r>
              <a:rPr lang="es-ES_tradnl" dirty="0"/>
              <a:t>.</a:t>
            </a:r>
          </a:p>
          <a:p>
            <a:pPr algn="just"/>
            <a:r>
              <a:rPr lang="es-ES_tradnl" dirty="0"/>
              <a:t> </a:t>
            </a:r>
            <a:endParaRPr lang="es-ES_tradnl" dirty="0" smtClean="0"/>
          </a:p>
          <a:p>
            <a:pPr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algn="just"/>
            <a:r>
              <a:rPr lang="es-ES_tradnl" dirty="0" smtClean="0"/>
              <a:t>1	Guardar el material del </a:t>
            </a:r>
            <a:r>
              <a:rPr lang="es-ES_tradnl" dirty="0" err="1" smtClean="0"/>
              <a:t>curs</a:t>
            </a:r>
            <a:r>
              <a:rPr lang="es-ES_tradnl" dirty="0" smtClean="0"/>
              <a:t> anterior.</a:t>
            </a:r>
          </a:p>
          <a:p>
            <a:pPr algn="just"/>
            <a:r>
              <a:rPr lang="es-ES_tradnl" dirty="0" smtClean="0"/>
              <a:t>2	</a:t>
            </a:r>
            <a:r>
              <a:rPr lang="es-ES_tradnl" dirty="0" err="1" smtClean="0"/>
              <a:t>Disposar</a:t>
            </a:r>
            <a:r>
              <a:rPr lang="es-ES_tradnl" dirty="0" smtClean="0"/>
              <a:t> </a:t>
            </a:r>
            <a:r>
              <a:rPr lang="es-ES_tradnl" dirty="0" err="1" smtClean="0"/>
              <a:t>d’una</a:t>
            </a:r>
            <a:r>
              <a:rPr lang="es-ES_tradnl" dirty="0" smtClean="0"/>
              <a:t> </a:t>
            </a:r>
            <a:r>
              <a:rPr lang="es-ES_tradnl" dirty="0" err="1" smtClean="0"/>
              <a:t>relaci</a:t>
            </a:r>
            <a:r>
              <a:rPr lang="es-ES" dirty="0" err="1" smtClean="0"/>
              <a:t>ó</a:t>
            </a:r>
            <a:r>
              <a:rPr lang="es-ES" dirty="0" smtClean="0"/>
              <a:t> de </a:t>
            </a:r>
            <a:r>
              <a:rPr lang="es-ES" dirty="0" err="1" smtClean="0"/>
              <a:t>conceptes</a:t>
            </a:r>
            <a:r>
              <a:rPr lang="es-ES" dirty="0" smtClean="0"/>
              <a:t> </a:t>
            </a:r>
            <a:r>
              <a:rPr lang="es-ES" dirty="0" err="1" smtClean="0"/>
              <a:t>bàsics</a:t>
            </a:r>
            <a:r>
              <a:rPr lang="es-ES" dirty="0" smtClean="0"/>
              <a:t> </a:t>
            </a:r>
            <a:r>
              <a:rPr lang="es-ES" dirty="0" err="1" smtClean="0"/>
              <a:t>així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de les </a:t>
            </a:r>
            <a:r>
              <a:rPr lang="es-ES" dirty="0" err="1" smtClean="0"/>
              <a:t>fonts</a:t>
            </a:r>
            <a:r>
              <a:rPr lang="es-ES" dirty="0" smtClean="0"/>
              <a:t> 	</a:t>
            </a:r>
            <a:r>
              <a:rPr lang="es-ES" dirty="0" err="1" smtClean="0"/>
              <a:t>d’informació</a:t>
            </a:r>
            <a:r>
              <a:rPr lang="es-ES" dirty="0" smtClean="0"/>
              <a:t> </a:t>
            </a:r>
            <a:r>
              <a:rPr lang="es-ES" dirty="0" err="1" smtClean="0"/>
              <a:t>necessàries</a:t>
            </a:r>
            <a:r>
              <a:rPr lang="es-ES" dirty="0" smtClean="0"/>
              <a:t> per tal de poder </a:t>
            </a:r>
            <a:r>
              <a:rPr lang="es-ES" dirty="0" err="1" smtClean="0"/>
              <a:t>fer</a:t>
            </a:r>
            <a:r>
              <a:rPr lang="es-ES" dirty="0" smtClean="0"/>
              <a:t> consultes.</a:t>
            </a:r>
          </a:p>
          <a:p>
            <a:pPr algn="just"/>
            <a:endParaRPr lang="es-ES" i="1" dirty="0"/>
          </a:p>
          <a:p>
            <a:pPr marL="285750" lvl="0" indent="-285750" algn="just">
              <a:buFont typeface="Wingdings" charset="2"/>
              <a:buChar char="§"/>
            </a:pPr>
            <a:r>
              <a:rPr lang="es-ES_tradnl" b="1" dirty="0" smtClean="0"/>
              <a:t>Buscar </a:t>
            </a:r>
            <a:r>
              <a:rPr lang="es-ES_tradnl" b="1" dirty="0" err="1" smtClean="0"/>
              <a:t>interrelacions</a:t>
            </a:r>
            <a:r>
              <a:rPr lang="es-ES_tradnl" b="1" dirty="0" smtClean="0"/>
              <a:t> per tal </a:t>
            </a:r>
            <a:r>
              <a:rPr lang="es-ES_tradnl" b="1" dirty="0" err="1" smtClean="0"/>
              <a:t>d'adquirir</a:t>
            </a:r>
            <a:r>
              <a:rPr lang="es-ES_tradnl" b="1" dirty="0" smtClean="0"/>
              <a:t> recursos i </a:t>
            </a:r>
            <a:r>
              <a:rPr lang="es-ES_tradnl" b="1" dirty="0" err="1" smtClean="0"/>
              <a:t>desmuntar</a:t>
            </a:r>
            <a:r>
              <a:rPr lang="es-ES_tradnl" b="1" dirty="0" smtClean="0"/>
              <a:t> la idea que "fer </a:t>
            </a:r>
            <a:r>
              <a:rPr lang="es-ES_tradnl" b="1" dirty="0" err="1" smtClean="0"/>
              <a:t>matemàtiques</a:t>
            </a:r>
            <a:r>
              <a:rPr lang="es-ES_tradnl" b="1" dirty="0" smtClean="0"/>
              <a:t>" </a:t>
            </a:r>
            <a:r>
              <a:rPr lang="es-ES_tradnl" b="1" dirty="0" err="1" smtClean="0"/>
              <a:t>és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treballar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conceptes</a:t>
            </a:r>
            <a:r>
              <a:rPr lang="es-ES_tradnl" b="1" dirty="0" smtClean="0"/>
              <a:t> i </a:t>
            </a:r>
            <a:r>
              <a:rPr lang="es-ES_tradnl" b="1" dirty="0" err="1" smtClean="0"/>
              <a:t>procediments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inconnexos</a:t>
            </a:r>
            <a:r>
              <a:rPr lang="es-ES_tradnl" b="1" dirty="0" smtClean="0"/>
              <a:t>.</a:t>
            </a:r>
          </a:p>
          <a:p>
            <a:pPr lvl="0" algn="just"/>
            <a:r>
              <a:rPr lang="es-ES_tradnl" dirty="0" err="1" smtClean="0"/>
              <a:t>Aquest</a:t>
            </a:r>
            <a:r>
              <a:rPr lang="es-ES_tradnl" dirty="0" smtClean="0"/>
              <a:t> </a:t>
            </a:r>
            <a:r>
              <a:rPr lang="es-ES_tradnl" dirty="0" err="1" smtClean="0"/>
              <a:t>plantejament</a:t>
            </a:r>
            <a:r>
              <a:rPr lang="es-ES_tradnl" dirty="0" smtClean="0"/>
              <a:t> </a:t>
            </a:r>
            <a:r>
              <a:rPr lang="es-ES_tradnl" dirty="0" err="1" smtClean="0"/>
              <a:t>respon</a:t>
            </a:r>
            <a:r>
              <a:rPr lang="es-ES_tradnl" dirty="0" smtClean="0"/>
              <a:t> </a:t>
            </a:r>
            <a:r>
              <a:rPr lang="es-ES_tradnl" dirty="0" err="1" smtClean="0"/>
              <a:t>als</a:t>
            </a:r>
            <a:r>
              <a:rPr lang="es-ES_tradnl" dirty="0" smtClean="0"/>
              <a:t> </a:t>
            </a:r>
            <a:r>
              <a:rPr lang="es-ES_tradnl" dirty="0" err="1" smtClean="0"/>
              <a:t>criteris</a:t>
            </a:r>
            <a:r>
              <a:rPr lang="es-ES_tradnl" dirty="0" smtClean="0"/>
              <a:t> de </a:t>
            </a:r>
            <a:r>
              <a:rPr lang="es-ES_tradnl" dirty="0" err="1" smtClean="0"/>
              <a:t>programació</a:t>
            </a:r>
            <a:r>
              <a:rPr lang="es-ES_tradnl" dirty="0" smtClean="0"/>
              <a:t> vertical i transversal 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l'objectiu</a:t>
            </a:r>
            <a:r>
              <a:rPr lang="es-ES_tradnl" dirty="0" smtClean="0"/>
              <a:t> de poder </a:t>
            </a:r>
            <a:r>
              <a:rPr lang="es-ES_tradnl" dirty="0" err="1" smtClean="0"/>
              <a:t>realitzar</a:t>
            </a:r>
            <a:r>
              <a:rPr lang="es-ES_tradnl" dirty="0" smtClean="0"/>
              <a:t> </a:t>
            </a:r>
            <a:r>
              <a:rPr lang="es-ES_tradnl" dirty="0" err="1" smtClean="0"/>
              <a:t>activitats</a:t>
            </a:r>
            <a:r>
              <a:rPr lang="es-ES_tradnl" dirty="0" smtClean="0"/>
              <a:t> per </a:t>
            </a:r>
            <a:r>
              <a:rPr lang="es-ES_tradnl" dirty="0" err="1" smtClean="0"/>
              <a:t>projectes</a:t>
            </a:r>
            <a:r>
              <a:rPr lang="es-ES_tradnl" dirty="0" smtClean="0"/>
              <a:t>, </a:t>
            </a:r>
            <a:r>
              <a:rPr lang="es-ES_tradnl" dirty="0" err="1" smtClean="0"/>
              <a:t>contribueix</a:t>
            </a:r>
            <a:r>
              <a:rPr lang="es-ES_tradnl" dirty="0" smtClean="0"/>
              <a:t> a la </a:t>
            </a:r>
            <a:r>
              <a:rPr lang="es-ES_tradnl" dirty="0" err="1" smtClean="0"/>
              <a:t>visió</a:t>
            </a:r>
            <a:r>
              <a:rPr lang="es-ES_tradnl" dirty="0" smtClean="0"/>
              <a:t> de </a:t>
            </a:r>
            <a:r>
              <a:rPr lang="es-ES_tradnl" dirty="0" err="1" smtClean="0"/>
              <a:t>conjunt</a:t>
            </a:r>
            <a:r>
              <a:rPr lang="es-ES_tradnl" dirty="0" smtClean="0"/>
              <a:t> i facilita el </a:t>
            </a:r>
            <a:r>
              <a:rPr lang="es-ES_tradnl" dirty="0" err="1" smtClean="0"/>
              <a:t>desenvolupament</a:t>
            </a:r>
            <a:r>
              <a:rPr lang="es-ES_tradnl" dirty="0" smtClean="0"/>
              <a:t> de la </a:t>
            </a:r>
            <a:r>
              <a:rPr lang="es-ES_tradnl" dirty="0" err="1" smtClean="0"/>
              <a:t>formació</a:t>
            </a:r>
            <a:r>
              <a:rPr lang="es-ES_tradnl" dirty="0" smtClean="0"/>
              <a:t> en </a:t>
            </a:r>
            <a:r>
              <a:rPr lang="es-ES_tradnl" dirty="0" err="1" smtClean="0"/>
              <a:t>aquest</a:t>
            </a:r>
            <a:r>
              <a:rPr lang="es-ES_tradnl" dirty="0" smtClean="0"/>
              <a:t> camp.</a:t>
            </a:r>
          </a:p>
          <a:p>
            <a:pPr lvl="0" algn="just"/>
            <a:endParaRPr lang="es-ES_tradnl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algn="just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550" y="1124744"/>
            <a:ext cx="72009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dirty="0" err="1" smtClean="0"/>
              <a:t>Exemples</a:t>
            </a:r>
            <a:r>
              <a:rPr lang="es-ES_tradnl" dirty="0"/>
              <a:t>:</a:t>
            </a:r>
          </a:p>
          <a:p>
            <a:pPr lvl="0" algn="just"/>
            <a:r>
              <a:rPr lang="es-ES_tradnl" dirty="0" smtClean="0"/>
              <a:t>1	</a:t>
            </a:r>
            <a:r>
              <a:rPr lang="es-ES_tradnl" dirty="0" err="1" smtClean="0"/>
              <a:t>Aprofitar</a:t>
            </a:r>
            <a:r>
              <a:rPr lang="es-ES_tradnl" dirty="0" smtClean="0"/>
              <a:t> </a:t>
            </a:r>
            <a:r>
              <a:rPr lang="es-ES_tradnl" dirty="0"/>
              <a:t>la </a:t>
            </a:r>
            <a:r>
              <a:rPr lang="es-ES_tradnl" dirty="0" err="1"/>
              <a:t>introducci</a:t>
            </a:r>
            <a:r>
              <a:rPr lang="es-ES" dirty="0" err="1"/>
              <a:t>ó</a:t>
            </a:r>
            <a:r>
              <a:rPr lang="es-ES" dirty="0"/>
              <a:t> de temes </a:t>
            </a:r>
            <a:r>
              <a:rPr lang="es-ES" dirty="0" err="1"/>
              <a:t>nous</a:t>
            </a:r>
            <a:r>
              <a:rPr lang="es-ES" dirty="0"/>
              <a:t> per tal de </a:t>
            </a:r>
            <a:r>
              <a:rPr lang="es-ES" dirty="0" err="1"/>
              <a:t>trobar</a:t>
            </a:r>
            <a:r>
              <a:rPr lang="es-ES" dirty="0"/>
              <a:t> </a:t>
            </a:r>
            <a:r>
              <a:rPr lang="es-ES" dirty="0" err="1" smtClean="0"/>
              <a:t>connexions</a:t>
            </a:r>
            <a:r>
              <a:rPr lang="es-ES" dirty="0" smtClean="0"/>
              <a:t>: 	1.1	</a:t>
            </a:r>
            <a:r>
              <a:rPr lang="es-ES" dirty="0" err="1" smtClean="0"/>
              <a:t>Fraccions</a:t>
            </a:r>
            <a:r>
              <a:rPr lang="es-ES" dirty="0"/>
              <a:t>, </a:t>
            </a:r>
            <a:r>
              <a:rPr lang="es-ES" dirty="0" err="1"/>
              <a:t>decimals</a:t>
            </a:r>
            <a:r>
              <a:rPr lang="es-ES" dirty="0"/>
              <a:t> i </a:t>
            </a:r>
            <a:r>
              <a:rPr lang="es-ES" dirty="0" err="1" smtClean="0"/>
              <a:t>percentatges</a:t>
            </a:r>
            <a:r>
              <a:rPr lang="es-ES" dirty="0"/>
              <a:t> </a:t>
            </a:r>
            <a:r>
              <a:rPr lang="es-ES" dirty="0" smtClean="0"/>
              <a:t> </a:t>
            </a:r>
            <a:endParaRPr lang="es-ES" dirty="0"/>
          </a:p>
          <a:p>
            <a:pPr lvl="0" algn="just"/>
            <a:r>
              <a:rPr lang="es-ES" dirty="0" smtClean="0"/>
              <a:t> 	1.2	</a:t>
            </a:r>
            <a:r>
              <a:rPr lang="es-ES" dirty="0" err="1" smtClean="0"/>
              <a:t>Equacions</a:t>
            </a:r>
            <a:r>
              <a:rPr lang="es-ES" dirty="0" smtClean="0"/>
              <a:t> </a:t>
            </a:r>
            <a:r>
              <a:rPr lang="es-ES" dirty="0"/>
              <a:t>i completar </a:t>
            </a:r>
            <a:r>
              <a:rPr lang="es-ES" dirty="0" err="1"/>
              <a:t>igualtats</a:t>
            </a:r>
            <a:r>
              <a:rPr lang="es-ES" dirty="0"/>
              <a:t>.</a:t>
            </a:r>
          </a:p>
          <a:p>
            <a:pPr lvl="0" algn="just"/>
            <a:r>
              <a:rPr lang="es-ES" dirty="0" smtClean="0"/>
              <a:t>	1.3	</a:t>
            </a:r>
            <a:r>
              <a:rPr lang="es-ES" dirty="0" err="1" smtClean="0"/>
              <a:t>Proporcionalitat</a:t>
            </a:r>
            <a:r>
              <a:rPr lang="es-ES" dirty="0" smtClean="0"/>
              <a:t> </a:t>
            </a:r>
            <a:r>
              <a:rPr lang="es-ES" dirty="0" err="1"/>
              <a:t>numèrica</a:t>
            </a:r>
            <a:r>
              <a:rPr lang="es-ES" dirty="0"/>
              <a:t> i </a:t>
            </a:r>
            <a:r>
              <a:rPr lang="es-ES" dirty="0" err="1"/>
              <a:t>proporcionalitat</a:t>
            </a:r>
            <a:r>
              <a:rPr lang="es-ES" dirty="0"/>
              <a:t> </a:t>
            </a:r>
            <a:r>
              <a:rPr lang="es-ES" dirty="0" err="1"/>
              <a:t>geomètrica</a:t>
            </a:r>
            <a:r>
              <a:rPr lang="es-ES" dirty="0"/>
              <a:t>.</a:t>
            </a:r>
          </a:p>
          <a:p>
            <a:pPr lvl="0" algn="just"/>
            <a:r>
              <a:rPr lang="es-ES" dirty="0" smtClean="0"/>
              <a:t>	1.4	Estadística </a:t>
            </a:r>
            <a:r>
              <a:rPr lang="es-ES" dirty="0"/>
              <a:t>i </a:t>
            </a:r>
            <a:r>
              <a:rPr lang="es-ES" dirty="0" err="1"/>
              <a:t>Geometria</a:t>
            </a:r>
            <a:r>
              <a:rPr lang="es-ES" dirty="0"/>
              <a:t> (diagrames de </a:t>
            </a:r>
            <a:r>
              <a:rPr lang="es-ES" dirty="0" err="1"/>
              <a:t>sectors</a:t>
            </a:r>
            <a:r>
              <a:rPr lang="es-ES" dirty="0"/>
              <a:t>).</a:t>
            </a:r>
          </a:p>
          <a:p>
            <a:pPr lvl="0" algn="just"/>
            <a:r>
              <a:rPr lang="es-ES" dirty="0" smtClean="0"/>
              <a:t>	1.5	</a:t>
            </a:r>
            <a:r>
              <a:rPr lang="es-ES" dirty="0" err="1" smtClean="0"/>
              <a:t>Relacions</a:t>
            </a:r>
            <a:r>
              <a:rPr lang="es-ES" dirty="0" smtClean="0"/>
              <a:t> </a:t>
            </a:r>
            <a:r>
              <a:rPr lang="es-ES" dirty="0" err="1"/>
              <a:t>mètriques</a:t>
            </a:r>
            <a:r>
              <a:rPr lang="es-ES" dirty="0"/>
              <a:t> en el </a:t>
            </a:r>
            <a:r>
              <a:rPr lang="es-ES" dirty="0" err="1"/>
              <a:t>triangle</a:t>
            </a:r>
            <a:r>
              <a:rPr lang="es-ES" dirty="0"/>
              <a:t> </a:t>
            </a:r>
            <a:r>
              <a:rPr lang="es-ES" dirty="0" err="1"/>
              <a:t>rectangle</a:t>
            </a:r>
            <a:r>
              <a:rPr lang="es-ES" dirty="0"/>
              <a:t>.</a:t>
            </a:r>
          </a:p>
          <a:p>
            <a:pPr lvl="0" algn="just"/>
            <a:r>
              <a:rPr lang="es-ES" dirty="0" smtClean="0"/>
              <a:t>	1.6	</a:t>
            </a:r>
            <a:r>
              <a:rPr lang="es-ES" dirty="0" err="1" smtClean="0"/>
              <a:t>Relacions</a:t>
            </a:r>
            <a:r>
              <a:rPr lang="es-ES" dirty="0" smtClean="0"/>
              <a:t> </a:t>
            </a:r>
            <a:r>
              <a:rPr lang="es-ES" dirty="0"/>
              <a:t>entre la </a:t>
            </a:r>
            <a:r>
              <a:rPr lang="es-ES" dirty="0" err="1"/>
              <a:t>circumferència</a:t>
            </a:r>
            <a:r>
              <a:rPr lang="es-ES" dirty="0"/>
              <a:t> i el </a:t>
            </a:r>
            <a:r>
              <a:rPr lang="es-ES" dirty="0" err="1"/>
              <a:t>cercle</a:t>
            </a:r>
            <a:r>
              <a:rPr lang="es-ES" dirty="0"/>
              <a:t>.</a:t>
            </a:r>
            <a:endParaRPr lang="es-ES_tradnl" dirty="0"/>
          </a:p>
          <a:p>
            <a:pPr algn="just"/>
            <a:r>
              <a:rPr lang="es-ES_tradnl" dirty="0"/>
              <a:t> </a:t>
            </a:r>
          </a:p>
          <a:p>
            <a:pPr marL="285750" lvl="0" indent="-285750" algn="just">
              <a:buFont typeface="Wingdings" charset="2"/>
              <a:buChar char="§"/>
            </a:pPr>
            <a:r>
              <a:rPr lang="es-ES_tradnl" b="1" dirty="0"/>
              <a:t>Incorporar </a:t>
            </a:r>
            <a:r>
              <a:rPr lang="es-ES_tradnl" b="1" dirty="0" err="1"/>
              <a:t>tècniques</a:t>
            </a:r>
            <a:r>
              <a:rPr lang="es-ES_tradnl" b="1" dirty="0"/>
              <a:t>, </a:t>
            </a:r>
            <a:r>
              <a:rPr lang="es-ES_tradnl" b="1" dirty="0" err="1"/>
              <a:t>procediments</a:t>
            </a:r>
            <a:r>
              <a:rPr lang="es-ES_tradnl" b="1" dirty="0"/>
              <a:t> i </a:t>
            </a:r>
            <a:r>
              <a:rPr lang="es-ES_tradnl" b="1" dirty="0" err="1"/>
              <a:t>estratègies</a:t>
            </a:r>
            <a:r>
              <a:rPr lang="es-ES_tradnl" b="1" dirty="0"/>
              <a:t> en </a:t>
            </a:r>
            <a:r>
              <a:rPr lang="es-ES_tradnl" b="1" dirty="0" err="1"/>
              <a:t>sentit</a:t>
            </a:r>
            <a:r>
              <a:rPr lang="es-ES_tradnl" b="1" dirty="0"/>
              <a:t> </a:t>
            </a:r>
            <a:r>
              <a:rPr lang="es-ES_tradnl" b="1" dirty="0" err="1"/>
              <a:t>ampli</a:t>
            </a:r>
            <a:r>
              <a:rPr lang="es-ES_tradnl" b="1" dirty="0"/>
              <a:t>. </a:t>
            </a:r>
          </a:p>
          <a:p>
            <a:pPr lvl="0" algn="just"/>
            <a:r>
              <a:rPr lang="es-ES_tradnl" dirty="0"/>
              <a:t>Cal habituar-se a considerar normal el </a:t>
            </a:r>
            <a:r>
              <a:rPr lang="es-ES_tradnl" dirty="0" err="1"/>
              <a:t>fet</a:t>
            </a:r>
            <a:r>
              <a:rPr lang="es-ES_tradnl" dirty="0"/>
              <a:t> de </a:t>
            </a:r>
            <a:r>
              <a:rPr lang="es-ES_tradnl" dirty="0" err="1"/>
              <a:t>disposar</a:t>
            </a:r>
            <a:r>
              <a:rPr lang="es-ES_tradnl" dirty="0"/>
              <a:t> de </a:t>
            </a:r>
            <a:r>
              <a:rPr lang="es-ES_tradnl" dirty="0" err="1"/>
              <a:t>quantes</a:t>
            </a:r>
            <a:r>
              <a:rPr lang="es-ES_tradnl" dirty="0"/>
              <a:t> </a:t>
            </a:r>
            <a:r>
              <a:rPr lang="es-ES_tradnl" dirty="0" err="1"/>
              <a:t>més</a:t>
            </a:r>
            <a:r>
              <a:rPr lang="es-ES_tradnl" dirty="0"/>
              <a:t> </a:t>
            </a:r>
            <a:r>
              <a:rPr lang="es-ES_tradnl" dirty="0" err="1"/>
              <a:t>eines</a:t>
            </a:r>
            <a:r>
              <a:rPr lang="es-ES_tradnl" dirty="0"/>
              <a:t> de </a:t>
            </a:r>
            <a:r>
              <a:rPr lang="es-ES_tradnl" dirty="0" err="1"/>
              <a:t>treball</a:t>
            </a:r>
            <a:r>
              <a:rPr lang="es-ES_tradnl" dirty="0"/>
              <a:t> </a:t>
            </a:r>
            <a:r>
              <a:rPr lang="es-ES_tradnl" dirty="0" err="1"/>
              <a:t>millor</a:t>
            </a:r>
            <a:r>
              <a:rPr lang="es-ES_tradnl" dirty="0"/>
              <a:t>. No </a:t>
            </a:r>
            <a:r>
              <a:rPr lang="es-ES_tradnl" dirty="0" err="1"/>
              <a:t>és</a:t>
            </a:r>
            <a:r>
              <a:rPr lang="es-ES_tradnl" dirty="0"/>
              <a:t> </a:t>
            </a:r>
            <a:r>
              <a:rPr lang="es-ES_tradnl" dirty="0" err="1"/>
              <a:t>bo</a:t>
            </a:r>
            <a:r>
              <a:rPr lang="es-ES_tradnl" dirty="0"/>
              <a:t> </a:t>
            </a:r>
            <a:r>
              <a:rPr lang="es-ES_tradnl" dirty="0" err="1"/>
              <a:t>autolimitar</a:t>
            </a:r>
            <a:r>
              <a:rPr lang="es-ES_tradnl" dirty="0"/>
              <a:t>-se.</a:t>
            </a:r>
          </a:p>
          <a:p>
            <a:pPr algn="just"/>
            <a:r>
              <a:rPr lang="es-ES_tradnl" dirty="0"/>
              <a:t> </a:t>
            </a:r>
          </a:p>
          <a:p>
            <a:pPr lvl="0"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lvl="0" algn="just"/>
            <a:r>
              <a:rPr lang="es-ES_tradnl" dirty="0" smtClean="0"/>
              <a:t>1	Evitar </a:t>
            </a:r>
            <a:r>
              <a:rPr lang="es-ES_tradnl" dirty="0" err="1" smtClean="0"/>
              <a:t>tancar</a:t>
            </a:r>
            <a:r>
              <a:rPr lang="es-ES_tradnl" dirty="0" smtClean="0"/>
              <a:t>-se en </a:t>
            </a:r>
            <a:r>
              <a:rPr lang="es-ES_tradnl" dirty="0" err="1" smtClean="0"/>
              <a:t>utilitzar</a:t>
            </a:r>
            <a:r>
              <a:rPr lang="es-ES_tradnl" dirty="0" smtClean="0"/>
              <a:t> “</a:t>
            </a:r>
            <a:r>
              <a:rPr lang="es-ES_tradnl" dirty="0" err="1" smtClean="0"/>
              <a:t>all</a:t>
            </a:r>
            <a:r>
              <a:rPr lang="es-ES" dirty="0" err="1" smtClean="0"/>
              <a:t>ò</a:t>
            </a:r>
            <a:r>
              <a:rPr lang="es-ES" dirty="0" smtClean="0"/>
              <a:t> que ja es controla” (</a:t>
            </a:r>
            <a:r>
              <a:rPr lang="es-ES" dirty="0" err="1" smtClean="0"/>
              <a:t>tendència</a:t>
            </a:r>
            <a:r>
              <a:rPr lang="es-ES" dirty="0" smtClean="0"/>
              <a:t> habitual en arribar a </a:t>
            </a:r>
            <a:r>
              <a:rPr lang="es-ES" dirty="0" err="1" smtClean="0"/>
              <a:t>Secundària</a:t>
            </a:r>
            <a:r>
              <a:rPr lang="es-ES" dirty="0" smtClean="0"/>
              <a:t>) i renunciar a noves </a:t>
            </a:r>
            <a:r>
              <a:rPr lang="es-ES" dirty="0" err="1" smtClean="0"/>
              <a:t>possibilitats</a:t>
            </a:r>
            <a:r>
              <a:rPr lang="es-ES" dirty="0" smtClean="0"/>
              <a:t>.</a:t>
            </a:r>
          </a:p>
          <a:p>
            <a:pPr lvl="0" algn="just"/>
            <a:r>
              <a:rPr lang="es-ES" dirty="0" smtClean="0"/>
              <a:t>2 	</a:t>
            </a:r>
            <a:r>
              <a:rPr lang="es-ES" dirty="0" err="1" smtClean="0"/>
              <a:t>Foment</a:t>
            </a:r>
            <a:r>
              <a:rPr lang="es-ES" dirty="0" smtClean="0"/>
              <a:t> de la iniciativa i la </a:t>
            </a:r>
            <a:r>
              <a:rPr lang="es-ES" dirty="0" err="1" smtClean="0"/>
              <a:t>creativitat</a:t>
            </a:r>
            <a:r>
              <a:rPr lang="es-ES" dirty="0" smtClean="0"/>
              <a:t>.</a:t>
            </a:r>
            <a:endParaRPr lang="es-ES_tradnl" dirty="0" smtClean="0"/>
          </a:p>
          <a:p>
            <a:pPr lvl="0" algn="just"/>
            <a:endParaRPr lang="es-ES_tradnl" b="1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lvl="0" algn="just"/>
            <a:endParaRPr lang="es-ES_tradnl" b="1" dirty="0" smtClean="0"/>
          </a:p>
          <a:p>
            <a:pPr algn="just"/>
            <a:r>
              <a:rPr lang="es-ES_tradnl" dirty="0" smtClean="0"/>
              <a:t> </a:t>
            </a:r>
          </a:p>
          <a:p>
            <a:pPr algn="just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1550" y="1124744"/>
            <a:ext cx="72009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charset="2"/>
              <a:buChar char="§"/>
            </a:pPr>
            <a:r>
              <a:rPr lang="es-ES_tradnl" b="1" dirty="0" err="1" smtClean="0"/>
              <a:t>Treballar</a:t>
            </a:r>
            <a:r>
              <a:rPr lang="es-ES_tradnl" b="1" dirty="0" smtClean="0"/>
              <a:t> </a:t>
            </a:r>
            <a:r>
              <a:rPr lang="es-ES_tradnl" b="1" dirty="0" err="1"/>
              <a:t>els</a:t>
            </a:r>
            <a:r>
              <a:rPr lang="es-ES_tradnl" b="1" dirty="0"/>
              <a:t> </a:t>
            </a:r>
            <a:r>
              <a:rPr lang="es-ES_tradnl" b="1" dirty="0" err="1"/>
              <a:t>aspectes</a:t>
            </a:r>
            <a:r>
              <a:rPr lang="es-ES_tradnl" b="1" dirty="0"/>
              <a:t> </a:t>
            </a:r>
            <a:r>
              <a:rPr lang="es-ES_tradnl" b="1" dirty="0" err="1"/>
              <a:t>formals</a:t>
            </a:r>
            <a:r>
              <a:rPr lang="es-ES_tradnl" b="1" dirty="0"/>
              <a:t>. </a:t>
            </a:r>
          </a:p>
          <a:p>
            <a:pPr lvl="0" algn="just"/>
            <a:r>
              <a:rPr lang="es-ES_tradnl" dirty="0"/>
              <a:t>La </a:t>
            </a:r>
            <a:r>
              <a:rPr lang="es-ES_tradnl" dirty="0" err="1"/>
              <a:t>presentació</a:t>
            </a:r>
            <a:r>
              <a:rPr lang="es-ES_tradnl" dirty="0"/>
              <a:t> </a:t>
            </a:r>
            <a:r>
              <a:rPr lang="es-ES_tradnl" dirty="0" err="1"/>
              <a:t>acurada</a:t>
            </a:r>
            <a:r>
              <a:rPr lang="es-ES_tradnl" dirty="0"/>
              <a:t> </a:t>
            </a:r>
            <a:r>
              <a:rPr lang="es-ES_tradnl" dirty="0" err="1"/>
              <a:t>tendeix</a:t>
            </a:r>
            <a:r>
              <a:rPr lang="es-ES_tradnl" dirty="0"/>
              <a:t> a fomentar el </a:t>
            </a:r>
            <a:r>
              <a:rPr lang="es-ES_tradnl" i="1" dirty="0" err="1"/>
              <a:t>gust</a:t>
            </a:r>
            <a:r>
              <a:rPr lang="es-ES_tradnl" i="1" dirty="0"/>
              <a:t> per la </a:t>
            </a:r>
            <a:r>
              <a:rPr lang="es-ES_tradnl" i="1" dirty="0" err="1"/>
              <a:t>feina</a:t>
            </a:r>
            <a:r>
              <a:rPr lang="es-ES_tradnl" i="1" dirty="0"/>
              <a:t> ben feta</a:t>
            </a:r>
            <a:r>
              <a:rPr lang="es-ES_tradnl" dirty="0"/>
              <a:t>, no es </a:t>
            </a:r>
            <a:r>
              <a:rPr lang="es-ES_tradnl" dirty="0" err="1"/>
              <a:t>tracta</a:t>
            </a:r>
            <a:r>
              <a:rPr lang="es-ES_tradnl" dirty="0"/>
              <a:t> per </a:t>
            </a:r>
            <a:r>
              <a:rPr lang="es-ES_tradnl" dirty="0" err="1"/>
              <a:t>tant</a:t>
            </a:r>
            <a:r>
              <a:rPr lang="es-ES_tradnl" dirty="0"/>
              <a:t> de </a:t>
            </a:r>
            <a:r>
              <a:rPr lang="es-ES_tradnl" dirty="0" err="1"/>
              <a:t>fer</a:t>
            </a:r>
            <a:r>
              <a:rPr lang="es-ES_tradnl" dirty="0"/>
              <a:t> per </a:t>
            </a:r>
            <a:r>
              <a:rPr lang="es-ES_tradnl" dirty="0" err="1"/>
              <a:t>fer</a:t>
            </a:r>
            <a:r>
              <a:rPr lang="es-ES_tradnl" dirty="0"/>
              <a:t>, ben al </a:t>
            </a:r>
            <a:r>
              <a:rPr lang="es-ES_tradnl" dirty="0" err="1"/>
              <a:t>contrari</a:t>
            </a:r>
            <a:r>
              <a:rPr lang="es-ES_tradnl" dirty="0"/>
              <a:t>, </a:t>
            </a:r>
            <a:r>
              <a:rPr lang="es-ES_tradnl" dirty="0" err="1"/>
              <a:t>l'objectiu</a:t>
            </a:r>
            <a:r>
              <a:rPr lang="es-ES_tradnl" dirty="0"/>
              <a:t> </a:t>
            </a:r>
            <a:r>
              <a:rPr lang="es-ES_tradnl" dirty="0" err="1"/>
              <a:t>és</a:t>
            </a:r>
            <a:r>
              <a:rPr lang="es-ES_tradnl" dirty="0"/>
              <a:t> conformar un estil, una manera de </a:t>
            </a:r>
            <a:r>
              <a:rPr lang="es-ES_tradnl" dirty="0" err="1"/>
              <a:t>treballar</a:t>
            </a:r>
            <a:r>
              <a:rPr lang="es-ES_tradnl" dirty="0"/>
              <a:t> que </a:t>
            </a:r>
            <a:r>
              <a:rPr lang="es-ES_tradnl" dirty="0" err="1"/>
              <a:t>repercuteixi</a:t>
            </a:r>
            <a:r>
              <a:rPr lang="es-ES_tradnl" dirty="0"/>
              <a:t> en totes les </a:t>
            </a:r>
            <a:r>
              <a:rPr lang="es-ES_tradnl" dirty="0" err="1"/>
              <a:t>àrees</a:t>
            </a:r>
            <a:r>
              <a:rPr lang="es-ES_tradnl" dirty="0"/>
              <a:t> </a:t>
            </a:r>
            <a:r>
              <a:rPr lang="es-ES_tradnl" dirty="0" err="1"/>
              <a:t>d'aprenentatge</a:t>
            </a:r>
            <a:r>
              <a:rPr lang="es-ES_tradnl" dirty="0"/>
              <a:t>.</a:t>
            </a:r>
          </a:p>
          <a:p>
            <a:pPr algn="just"/>
            <a:r>
              <a:rPr lang="es-ES_tradnl" dirty="0"/>
              <a:t> </a:t>
            </a:r>
          </a:p>
          <a:p>
            <a:pPr lvl="0"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lvl="0" algn="just"/>
            <a:r>
              <a:rPr lang="es-ES_tradnl" dirty="0" smtClean="0"/>
              <a:t>1 	Per</a:t>
            </a:r>
            <a:r>
              <a:rPr lang="es-ES" dirty="0" err="1" smtClean="0"/>
              <a:t>íode</a:t>
            </a:r>
            <a:r>
              <a:rPr lang="es-ES" dirty="0" smtClean="0"/>
              <a:t> </a:t>
            </a:r>
            <a:r>
              <a:rPr lang="es-ES" dirty="0" err="1" smtClean="0"/>
              <a:t>d’aclimatació</a:t>
            </a:r>
            <a:r>
              <a:rPr lang="es-ES" dirty="0" smtClean="0"/>
              <a:t> per </a:t>
            </a:r>
            <a:r>
              <a:rPr lang="es-ES" dirty="0" err="1" smtClean="0"/>
              <a:t>canviar</a:t>
            </a:r>
            <a:r>
              <a:rPr lang="es-ES" dirty="0" smtClean="0"/>
              <a:t> </a:t>
            </a:r>
            <a:r>
              <a:rPr lang="es-ES" dirty="0" err="1" smtClean="0"/>
              <a:t>hàbits</a:t>
            </a:r>
            <a:r>
              <a:rPr lang="es-ES" dirty="0" smtClean="0"/>
              <a:t> propis i </a:t>
            </a:r>
            <a:r>
              <a:rPr lang="es-ES" dirty="0" err="1" smtClean="0"/>
              <a:t>normals</a:t>
            </a:r>
            <a:r>
              <a:rPr lang="es-ES" dirty="0" smtClean="0"/>
              <a:t> de </a:t>
            </a:r>
            <a:r>
              <a:rPr lang="es-ES" dirty="0" err="1" smtClean="0"/>
              <a:t>Primària</a:t>
            </a:r>
            <a:r>
              <a:rPr lang="es-ES" dirty="0" smtClean="0"/>
              <a:t>.</a:t>
            </a:r>
          </a:p>
          <a:p>
            <a:pPr lvl="0" algn="just"/>
            <a:r>
              <a:rPr lang="es-ES" dirty="0" smtClean="0"/>
              <a:t>2 	Potenciar </a:t>
            </a:r>
            <a:r>
              <a:rPr lang="es-ES" dirty="0" err="1" smtClean="0"/>
              <a:t>l’estètica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Wingdings" charset="2"/>
              <a:buChar char="§"/>
            </a:pPr>
            <a:r>
              <a:rPr lang="es-ES_tradnl" b="1" dirty="0"/>
              <a:t>Incidir en </a:t>
            </a:r>
            <a:r>
              <a:rPr lang="es-ES_tradnl" b="1" dirty="0" err="1"/>
              <a:t>l'organització</a:t>
            </a:r>
            <a:r>
              <a:rPr lang="es-ES_tradnl" b="1" dirty="0"/>
              <a:t> del material. </a:t>
            </a:r>
          </a:p>
          <a:p>
            <a:pPr lvl="0" algn="just"/>
            <a:r>
              <a:rPr lang="es-ES_tradnl" dirty="0" err="1"/>
              <a:t>L'organització</a:t>
            </a:r>
            <a:r>
              <a:rPr lang="es-ES_tradnl" dirty="0"/>
              <a:t> en general i la del material en particular, faciliten la </a:t>
            </a:r>
            <a:r>
              <a:rPr lang="es-ES_tradnl" dirty="0" err="1"/>
              <a:t>feina</a:t>
            </a:r>
            <a:r>
              <a:rPr lang="es-ES_tradnl" dirty="0"/>
              <a:t> i fa que el </a:t>
            </a:r>
            <a:r>
              <a:rPr lang="es-ES_tradnl" dirty="0" err="1"/>
              <a:t>temps</a:t>
            </a:r>
            <a:r>
              <a:rPr lang="es-ES_tradnl" dirty="0"/>
              <a:t> </a:t>
            </a:r>
            <a:r>
              <a:rPr lang="es-ES_tradnl" dirty="0" err="1"/>
              <a:t>s'aprofiti</a:t>
            </a:r>
            <a:r>
              <a:rPr lang="es-ES_tradnl" dirty="0"/>
              <a:t> </a:t>
            </a:r>
            <a:r>
              <a:rPr lang="es-ES_tradnl" dirty="0" err="1"/>
              <a:t>molt</a:t>
            </a:r>
            <a:r>
              <a:rPr lang="es-ES_tradnl" dirty="0"/>
              <a:t> </a:t>
            </a:r>
            <a:r>
              <a:rPr lang="es-ES_tradnl" dirty="0" err="1"/>
              <a:t>més</a:t>
            </a:r>
            <a:r>
              <a:rPr lang="es-ES_tradnl" dirty="0"/>
              <a:t>. Es </a:t>
            </a:r>
            <a:r>
              <a:rPr lang="es-ES_tradnl" dirty="0" err="1"/>
              <a:t>tracta</a:t>
            </a:r>
            <a:r>
              <a:rPr lang="es-ES_tradnl" dirty="0"/>
              <a:t> </a:t>
            </a:r>
            <a:r>
              <a:rPr lang="es-ES_tradnl" dirty="0" err="1"/>
              <a:t>doncs</a:t>
            </a:r>
            <a:r>
              <a:rPr lang="es-ES_tradnl" dirty="0"/>
              <a:t> </a:t>
            </a:r>
            <a:r>
              <a:rPr lang="es-ES_tradnl" dirty="0" err="1"/>
              <a:t>d'optimitzar</a:t>
            </a:r>
            <a:r>
              <a:rPr lang="es-ES_tradnl" dirty="0"/>
              <a:t> la </a:t>
            </a:r>
            <a:r>
              <a:rPr lang="es-ES_tradnl" dirty="0" err="1"/>
              <a:t>dedicació</a:t>
            </a:r>
            <a:r>
              <a:rPr lang="es-ES_tradnl" dirty="0"/>
              <a:t>.</a:t>
            </a:r>
          </a:p>
          <a:p>
            <a:pPr algn="just"/>
            <a:r>
              <a:rPr lang="es-ES_tradnl" dirty="0"/>
              <a:t> </a:t>
            </a:r>
          </a:p>
          <a:p>
            <a:pPr lvl="0"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lvl="0" algn="just"/>
            <a:r>
              <a:rPr lang="es-ES_tradnl" dirty="0" smtClean="0"/>
              <a:t>1 	Habituar-se a </a:t>
            </a:r>
            <a:r>
              <a:rPr lang="es-ES_tradnl" dirty="0" err="1" smtClean="0"/>
              <a:t>l’autocontrol</a:t>
            </a:r>
            <a:r>
              <a:rPr lang="es-ES_tradnl" dirty="0" smtClean="0"/>
              <a:t>.</a:t>
            </a:r>
          </a:p>
          <a:p>
            <a:pPr lvl="0" algn="just"/>
            <a:r>
              <a:rPr lang="es-ES_tradnl" dirty="0" smtClean="0"/>
              <a:t>2 	Potenciar </a:t>
            </a:r>
            <a:r>
              <a:rPr lang="es-ES_tradnl" dirty="0" err="1" smtClean="0"/>
              <a:t>l’ordre</a:t>
            </a:r>
            <a:r>
              <a:rPr lang="es-ES_tradnl" dirty="0" smtClean="0"/>
              <a:t>.</a:t>
            </a:r>
            <a:endParaRPr lang="es-ES_tradnl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lvl="0" algn="just"/>
            <a:endParaRPr lang="es-ES_tradnl" b="1" dirty="0" smtClean="0"/>
          </a:p>
          <a:p>
            <a:pPr lvl="0" algn="just"/>
            <a:endParaRPr lang="es-ES_tradnl" b="1" dirty="0"/>
          </a:p>
          <a:p>
            <a:pPr algn="just"/>
            <a:r>
              <a:rPr lang="es-ES_tradnl" dirty="0" smtClean="0"/>
              <a:t> </a:t>
            </a:r>
          </a:p>
          <a:p>
            <a:pPr algn="just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550" y="1268413"/>
            <a:ext cx="7200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charset="2"/>
              <a:buChar char="§"/>
            </a:pPr>
            <a:r>
              <a:rPr lang="es-ES_tradnl" b="1" dirty="0" err="1"/>
              <a:t>Treballar</a:t>
            </a:r>
            <a:r>
              <a:rPr lang="es-ES_tradnl" b="1" dirty="0"/>
              <a:t> les </a:t>
            </a:r>
            <a:r>
              <a:rPr lang="es-ES_tradnl" b="1" dirty="0" err="1"/>
              <a:t>actituds</a:t>
            </a:r>
            <a:r>
              <a:rPr lang="es-ES_tradnl" b="1" dirty="0"/>
              <a:t>. </a:t>
            </a:r>
          </a:p>
          <a:p>
            <a:pPr lvl="0" algn="just"/>
            <a:r>
              <a:rPr lang="es-ES_tradnl" dirty="0" err="1"/>
              <a:t>Desenvolupar</a:t>
            </a:r>
            <a:r>
              <a:rPr lang="es-ES_tradnl" dirty="0"/>
              <a:t> les </a:t>
            </a:r>
            <a:r>
              <a:rPr lang="es-ES_tradnl" dirty="0" err="1"/>
              <a:t>actituds</a:t>
            </a:r>
            <a:r>
              <a:rPr lang="es-ES_tradnl" dirty="0"/>
              <a:t> positives </a:t>
            </a:r>
            <a:r>
              <a:rPr lang="es-ES_tradnl" dirty="0" err="1"/>
              <a:t>contribueix</a:t>
            </a:r>
            <a:r>
              <a:rPr lang="es-ES_tradnl" dirty="0"/>
              <a:t> a un </a:t>
            </a:r>
            <a:r>
              <a:rPr lang="es-ES_tradnl" dirty="0" err="1"/>
              <a:t>millor</a:t>
            </a:r>
            <a:r>
              <a:rPr lang="es-ES_tradnl" dirty="0"/>
              <a:t> </a:t>
            </a:r>
            <a:r>
              <a:rPr lang="es-ES_tradnl" dirty="0" err="1"/>
              <a:t>aprofitament</a:t>
            </a:r>
            <a:r>
              <a:rPr lang="es-ES_tradnl" dirty="0"/>
              <a:t> en </a:t>
            </a:r>
            <a:r>
              <a:rPr lang="es-ES_tradnl" dirty="0" err="1"/>
              <a:t>tots</a:t>
            </a:r>
            <a:r>
              <a:rPr lang="es-ES_tradnl" dirty="0"/>
              <a:t> </a:t>
            </a:r>
            <a:r>
              <a:rPr lang="es-ES_tradnl" dirty="0" err="1"/>
              <a:t>els</a:t>
            </a:r>
            <a:r>
              <a:rPr lang="es-ES_tradnl" dirty="0"/>
              <a:t> </a:t>
            </a:r>
            <a:r>
              <a:rPr lang="es-ES_tradnl" dirty="0" err="1"/>
              <a:t>aspectes</a:t>
            </a:r>
            <a:r>
              <a:rPr lang="es-ES_tradnl" dirty="0"/>
              <a:t> i a incorporar </a:t>
            </a:r>
            <a:r>
              <a:rPr lang="es-ES_tradnl" dirty="0" err="1"/>
              <a:t>com</a:t>
            </a:r>
            <a:r>
              <a:rPr lang="es-ES_tradnl" dirty="0"/>
              <a:t> a </a:t>
            </a:r>
            <a:r>
              <a:rPr lang="es-ES_tradnl" i="1" dirty="0"/>
              <a:t>valor</a:t>
            </a:r>
            <a:r>
              <a:rPr lang="es-ES_tradnl" dirty="0"/>
              <a:t> personal el </a:t>
            </a:r>
            <a:r>
              <a:rPr lang="es-ES_tradnl" dirty="0" err="1"/>
              <a:t>concepte</a:t>
            </a:r>
            <a:r>
              <a:rPr lang="es-ES_tradnl" dirty="0"/>
              <a:t> </a:t>
            </a:r>
            <a:r>
              <a:rPr lang="es-ES_tradnl" dirty="0" err="1"/>
              <a:t>d'actitud</a:t>
            </a:r>
            <a:r>
              <a:rPr lang="es-ES_tradnl" dirty="0"/>
              <a:t>.</a:t>
            </a:r>
          </a:p>
          <a:p>
            <a:pPr algn="just"/>
            <a:r>
              <a:rPr lang="es-ES_tradnl" dirty="0"/>
              <a:t> </a:t>
            </a:r>
            <a:endParaRPr lang="es-ES_tradnl" dirty="0" smtClean="0"/>
          </a:p>
          <a:p>
            <a:pPr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algn="just"/>
            <a:r>
              <a:rPr lang="es-ES_tradnl" dirty="0" smtClean="0"/>
              <a:t>1 	</a:t>
            </a:r>
            <a:r>
              <a:rPr lang="es-ES_tradnl" dirty="0" err="1" smtClean="0"/>
              <a:t>Distingir</a:t>
            </a:r>
            <a:r>
              <a:rPr lang="es-ES_tradnl" dirty="0" smtClean="0"/>
              <a:t> entre actitud positiva, </a:t>
            </a:r>
            <a:r>
              <a:rPr lang="es-ES_tradnl" dirty="0" err="1" smtClean="0"/>
              <a:t>passiva</a:t>
            </a:r>
            <a:r>
              <a:rPr lang="es-ES_tradnl" dirty="0" smtClean="0"/>
              <a:t> i negativa.</a:t>
            </a:r>
          </a:p>
          <a:p>
            <a:pPr algn="just"/>
            <a:r>
              <a:rPr lang="es-ES_tradnl" dirty="0" smtClean="0"/>
              <a:t>2	Incorporar el </a:t>
            </a:r>
            <a:r>
              <a:rPr lang="es-ES_tradnl" dirty="0" err="1" smtClean="0"/>
              <a:t>concepte</a:t>
            </a:r>
            <a:r>
              <a:rPr lang="es-ES_tradnl" dirty="0" smtClean="0"/>
              <a:t> </a:t>
            </a:r>
            <a:r>
              <a:rPr lang="es-ES_tradnl" dirty="0" err="1" smtClean="0"/>
              <a:t>d’actitud</a:t>
            </a:r>
            <a:r>
              <a:rPr lang="es-ES_tradnl" dirty="0" smtClean="0"/>
              <a:t> </a:t>
            </a:r>
            <a:r>
              <a:rPr lang="es-ES_tradnl" dirty="0" err="1" smtClean="0"/>
              <a:t>com</a:t>
            </a:r>
            <a:r>
              <a:rPr lang="es-ES_tradnl" dirty="0" smtClean="0"/>
              <a:t> </a:t>
            </a:r>
            <a:r>
              <a:rPr lang="es-ES_tradnl" dirty="0" err="1" smtClean="0"/>
              <a:t>element</a:t>
            </a:r>
            <a:r>
              <a:rPr lang="es-ES_tradnl" dirty="0" smtClean="0"/>
              <a:t> </a:t>
            </a:r>
            <a:r>
              <a:rPr lang="es-ES_tradnl" dirty="0" err="1" smtClean="0"/>
              <a:t>inherent</a:t>
            </a:r>
            <a:r>
              <a:rPr lang="es-ES_tradnl" dirty="0" smtClean="0"/>
              <a:t> a </a:t>
            </a:r>
            <a:r>
              <a:rPr lang="es-ES_tradnl" dirty="0" err="1" smtClean="0"/>
              <a:t>l’avaluaci</a:t>
            </a:r>
            <a:r>
              <a:rPr lang="es-ES" dirty="0" err="1" smtClean="0"/>
              <a:t>ó</a:t>
            </a:r>
            <a:r>
              <a:rPr lang="es-ES" dirty="0" smtClean="0"/>
              <a:t> en 	</a:t>
            </a:r>
            <a:r>
              <a:rPr lang="es-ES" dirty="0" err="1" smtClean="0"/>
              <a:t>concret</a:t>
            </a:r>
            <a:r>
              <a:rPr lang="es-ES" dirty="0" smtClean="0"/>
              <a:t> i al </a:t>
            </a:r>
            <a:r>
              <a:rPr lang="es-ES" dirty="0" err="1" smtClean="0"/>
              <a:t>procés</a:t>
            </a:r>
            <a:r>
              <a:rPr lang="es-ES" dirty="0" smtClean="0"/>
              <a:t> </a:t>
            </a:r>
            <a:r>
              <a:rPr lang="es-ES" dirty="0" err="1" smtClean="0"/>
              <a:t>educatiu</a:t>
            </a:r>
            <a:r>
              <a:rPr lang="es-ES" dirty="0" smtClean="0"/>
              <a:t> en general.</a:t>
            </a:r>
          </a:p>
          <a:p>
            <a:pPr algn="just"/>
            <a:endParaRPr lang="es-ES" dirty="0"/>
          </a:p>
          <a:p>
            <a:pPr marL="285750" lvl="0" indent="-285750" algn="just">
              <a:buFont typeface="Wingdings" charset="2"/>
              <a:buChar char="§"/>
            </a:pPr>
            <a:r>
              <a:rPr lang="es-ES_tradnl" b="1" dirty="0"/>
              <a:t>Donar </a:t>
            </a:r>
            <a:r>
              <a:rPr lang="es-ES_tradnl" b="1" dirty="0" err="1"/>
              <a:t>llibertat</a:t>
            </a:r>
            <a:r>
              <a:rPr lang="es-ES_tradnl" b="1" dirty="0"/>
              <a:t> </a:t>
            </a:r>
            <a:r>
              <a:rPr lang="es-ES_tradnl" b="1" dirty="0" err="1"/>
              <a:t>d'acció</a:t>
            </a:r>
            <a:r>
              <a:rPr lang="es-ES_tradnl" b="1" dirty="0"/>
              <a:t> </a:t>
            </a:r>
            <a:r>
              <a:rPr lang="es-ES_tradnl" b="1" dirty="0" err="1"/>
              <a:t>dins</a:t>
            </a:r>
            <a:r>
              <a:rPr lang="es-ES_tradnl" b="1" dirty="0"/>
              <a:t> </a:t>
            </a:r>
            <a:r>
              <a:rPr lang="es-ES_tradnl" b="1" dirty="0" err="1"/>
              <a:t>d'unes</a:t>
            </a:r>
            <a:r>
              <a:rPr lang="es-ES_tradnl" b="1" dirty="0"/>
              <a:t> pautes </a:t>
            </a:r>
            <a:r>
              <a:rPr lang="es-ES_tradnl" b="1" dirty="0" err="1"/>
              <a:t>d'actuació</a:t>
            </a:r>
            <a:r>
              <a:rPr lang="es-ES_tradnl" b="1" dirty="0"/>
              <a:t>.</a:t>
            </a:r>
            <a:r>
              <a:rPr lang="es-ES_tradnl" dirty="0"/>
              <a:t> </a:t>
            </a:r>
          </a:p>
          <a:p>
            <a:pPr lvl="0" algn="just"/>
            <a:r>
              <a:rPr lang="es-ES_tradnl" dirty="0"/>
              <a:t>El </a:t>
            </a:r>
            <a:r>
              <a:rPr lang="es-ES_tradnl" dirty="0" err="1"/>
              <a:t>procés</a:t>
            </a:r>
            <a:r>
              <a:rPr lang="es-ES_tradnl" dirty="0"/>
              <a:t> de </a:t>
            </a:r>
            <a:r>
              <a:rPr lang="es-ES_tradnl" dirty="0" err="1"/>
              <a:t>maduració</a:t>
            </a:r>
            <a:r>
              <a:rPr lang="es-ES_tradnl" dirty="0"/>
              <a:t> ha </a:t>
            </a:r>
            <a:r>
              <a:rPr lang="es-ES_tradnl" dirty="0" err="1"/>
              <a:t>d'incloure</a:t>
            </a:r>
            <a:r>
              <a:rPr lang="es-ES_tradnl" dirty="0"/>
              <a:t> la </a:t>
            </a:r>
            <a:r>
              <a:rPr lang="es-ES_tradnl" dirty="0" err="1"/>
              <a:t>capacitat</a:t>
            </a:r>
            <a:r>
              <a:rPr lang="es-ES_tradnl" dirty="0"/>
              <a:t> de </a:t>
            </a:r>
            <a:r>
              <a:rPr lang="es-ES_tradnl" dirty="0" err="1"/>
              <a:t>tenir</a:t>
            </a:r>
            <a:r>
              <a:rPr lang="es-ES_tradnl" dirty="0"/>
              <a:t> </a:t>
            </a:r>
            <a:r>
              <a:rPr lang="es-ES_tradnl" dirty="0" err="1"/>
              <a:t>iniciatives</a:t>
            </a:r>
            <a:r>
              <a:rPr lang="es-ES_tradnl" dirty="0"/>
              <a:t> i de saber triar. Es </a:t>
            </a:r>
            <a:r>
              <a:rPr lang="es-ES_tradnl" dirty="0" err="1"/>
              <a:t>tracta</a:t>
            </a:r>
            <a:r>
              <a:rPr lang="es-ES_tradnl" dirty="0"/>
              <a:t> que </a:t>
            </a:r>
            <a:r>
              <a:rPr lang="es-ES_tradnl" dirty="0" err="1"/>
              <a:t>l'alumnat</a:t>
            </a:r>
            <a:r>
              <a:rPr lang="es-ES_tradnl" dirty="0"/>
              <a:t> no </a:t>
            </a:r>
            <a:r>
              <a:rPr lang="es-ES_tradnl" dirty="0" err="1"/>
              <a:t>s'habitui</a:t>
            </a:r>
            <a:r>
              <a:rPr lang="es-ES_tradnl" dirty="0"/>
              <a:t> a ser </a:t>
            </a:r>
            <a:r>
              <a:rPr lang="es-ES_tradnl" dirty="0" err="1"/>
              <a:t>guiat</a:t>
            </a:r>
            <a:r>
              <a:rPr lang="es-ES_tradnl" dirty="0"/>
              <a:t> de forma </a:t>
            </a:r>
            <a:r>
              <a:rPr lang="es-ES_tradnl" dirty="0" err="1"/>
              <a:t>permanent</a:t>
            </a:r>
            <a:r>
              <a:rPr lang="es-ES_tradnl" dirty="0"/>
              <a:t>. A </a:t>
            </a:r>
            <a:r>
              <a:rPr lang="es-ES_tradnl" dirty="0" err="1"/>
              <a:t>l'haver</a:t>
            </a:r>
            <a:r>
              <a:rPr lang="es-ES_tradnl" dirty="0"/>
              <a:t> de decidir de </a:t>
            </a:r>
            <a:r>
              <a:rPr lang="es-ES_tradnl" i="1" dirty="0"/>
              <a:t>motu propi</a:t>
            </a:r>
            <a:r>
              <a:rPr lang="es-ES_tradnl" dirty="0"/>
              <a:t> es </a:t>
            </a:r>
            <a:r>
              <a:rPr lang="es-ES_tradnl" dirty="0" err="1"/>
              <a:t>pot</a:t>
            </a:r>
            <a:r>
              <a:rPr lang="es-ES_tradnl" dirty="0"/>
              <a:t> encertar o no, </a:t>
            </a:r>
            <a:r>
              <a:rPr lang="es-ES_tradnl" dirty="0" err="1"/>
              <a:t>però</a:t>
            </a:r>
            <a:r>
              <a:rPr lang="es-ES_tradnl" dirty="0"/>
              <a:t> </a:t>
            </a:r>
            <a:r>
              <a:rPr lang="es-ES_tradnl" dirty="0" err="1"/>
              <a:t>és</a:t>
            </a:r>
            <a:r>
              <a:rPr lang="es-ES_tradnl" dirty="0"/>
              <a:t> </a:t>
            </a:r>
            <a:r>
              <a:rPr lang="es-ES_tradnl" dirty="0" err="1"/>
              <a:t>evident</a:t>
            </a:r>
            <a:r>
              <a:rPr lang="es-ES_tradnl" dirty="0"/>
              <a:t> que </a:t>
            </a:r>
            <a:r>
              <a:rPr lang="es-ES_tradnl" dirty="0" err="1"/>
              <a:t>dels</a:t>
            </a:r>
            <a:r>
              <a:rPr lang="es-ES_tradnl" dirty="0"/>
              <a:t> </a:t>
            </a:r>
            <a:r>
              <a:rPr lang="es-ES_tradnl" dirty="0" err="1"/>
              <a:t>errors</a:t>
            </a:r>
            <a:r>
              <a:rPr lang="es-ES_tradnl" dirty="0"/>
              <a:t> també se </a:t>
            </a:r>
            <a:r>
              <a:rPr lang="es-ES_tradnl" dirty="0" err="1"/>
              <a:t>n'aprèn</a:t>
            </a:r>
            <a:r>
              <a:rPr lang="es-ES_tradnl" dirty="0" smtClean="0"/>
              <a:t>.</a:t>
            </a:r>
          </a:p>
          <a:p>
            <a:pPr lvl="0" algn="just"/>
            <a:endParaRPr lang="es-ES_tradnl" dirty="0"/>
          </a:p>
          <a:p>
            <a:pPr lvl="0"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lvl="0" algn="just"/>
            <a:r>
              <a:rPr lang="es-ES_tradnl" dirty="0" smtClean="0"/>
              <a:t>1 	Habituar-se al </a:t>
            </a:r>
            <a:r>
              <a:rPr lang="es-ES_tradnl" dirty="0" err="1" smtClean="0"/>
              <a:t>risc</a:t>
            </a:r>
            <a:r>
              <a:rPr lang="es-ES_tradnl" dirty="0" smtClean="0"/>
              <a:t> i evitar la recerca de la </a:t>
            </a:r>
            <a:r>
              <a:rPr lang="es-ES_tradnl" dirty="0" err="1" smtClean="0"/>
              <a:t>correcci</a:t>
            </a:r>
            <a:r>
              <a:rPr lang="es-ES" dirty="0" err="1" smtClean="0"/>
              <a:t>ó</a:t>
            </a:r>
            <a:r>
              <a:rPr lang="es-ES" dirty="0" smtClean="0"/>
              <a:t> i </a:t>
            </a:r>
            <a:r>
              <a:rPr lang="es-ES" dirty="0" err="1" smtClean="0"/>
              <a:t>garantia</a:t>
            </a:r>
            <a:r>
              <a:rPr lang="es-ES" dirty="0" smtClean="0"/>
              <a:t> 	</a:t>
            </a:r>
            <a:r>
              <a:rPr lang="es-ES" dirty="0" err="1" smtClean="0"/>
              <a:t>permanent</a:t>
            </a:r>
            <a:r>
              <a:rPr lang="es-ES" dirty="0" smtClean="0"/>
              <a:t> (</a:t>
            </a:r>
            <a:r>
              <a:rPr lang="es-ES" dirty="0" err="1" smtClean="0"/>
              <a:t>aprendre</a:t>
            </a:r>
            <a:r>
              <a:rPr lang="es-ES" dirty="0" smtClean="0"/>
              <a:t> a “cagar-la”).</a:t>
            </a:r>
          </a:p>
          <a:p>
            <a:pPr lvl="0" algn="just"/>
            <a:r>
              <a:rPr lang="es-ES" dirty="0" smtClean="0"/>
              <a:t>2 	</a:t>
            </a:r>
            <a:r>
              <a:rPr lang="es-ES" dirty="0" err="1" smtClean="0"/>
              <a:t>Assumir</a:t>
            </a:r>
            <a:r>
              <a:rPr lang="es-ES" dirty="0" smtClean="0"/>
              <a:t> les </a:t>
            </a:r>
            <a:r>
              <a:rPr lang="es-ES" dirty="0" err="1" smtClean="0"/>
              <a:t>pròpies</a:t>
            </a:r>
            <a:r>
              <a:rPr lang="es-ES" dirty="0" smtClean="0"/>
              <a:t> </a:t>
            </a:r>
            <a:r>
              <a:rPr lang="es-ES" dirty="0" err="1" smtClean="0"/>
              <a:t>limitacions</a:t>
            </a:r>
            <a:r>
              <a:rPr lang="es-ES" dirty="0" smtClean="0"/>
              <a:t>.</a:t>
            </a:r>
            <a:endParaRPr lang="es-ES_tradnl" dirty="0"/>
          </a:p>
          <a:p>
            <a:pPr algn="just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71600" y="1268760"/>
            <a:ext cx="7200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charset="2"/>
              <a:buChar char="§"/>
            </a:pPr>
            <a:r>
              <a:rPr lang="es-ES_tradnl" b="1" dirty="0" smtClean="0"/>
              <a:t>Fomentar </a:t>
            </a:r>
            <a:r>
              <a:rPr lang="es-ES_tradnl" b="1" dirty="0"/>
              <a:t>el </a:t>
            </a:r>
            <a:r>
              <a:rPr lang="es-ES_tradnl" b="1" dirty="0" err="1"/>
              <a:t>sentit</a:t>
            </a:r>
            <a:r>
              <a:rPr lang="es-ES_tradnl" b="1" dirty="0"/>
              <a:t> </a:t>
            </a:r>
            <a:r>
              <a:rPr lang="es-ES_tradnl" b="1" dirty="0" err="1"/>
              <a:t>analític</a:t>
            </a:r>
            <a:r>
              <a:rPr lang="es-ES_tradnl" b="1" dirty="0"/>
              <a:t> i </a:t>
            </a:r>
            <a:r>
              <a:rPr lang="es-ES_tradnl" b="1" dirty="0" err="1"/>
              <a:t>crític</a:t>
            </a:r>
            <a:r>
              <a:rPr lang="es-ES_tradnl" b="1" dirty="0"/>
              <a:t>. </a:t>
            </a:r>
          </a:p>
          <a:p>
            <a:pPr lvl="0" algn="just"/>
            <a:r>
              <a:rPr lang="es-ES_tradnl" dirty="0" err="1"/>
              <a:t>Analitzar</a:t>
            </a:r>
            <a:r>
              <a:rPr lang="es-ES_tradnl" dirty="0"/>
              <a:t> comporta </a:t>
            </a:r>
            <a:r>
              <a:rPr lang="es-ES_tradnl" dirty="0" err="1"/>
              <a:t>haver</a:t>
            </a:r>
            <a:r>
              <a:rPr lang="es-ES_tradnl" dirty="0"/>
              <a:t> de reflexionar i no precipitar-se. </a:t>
            </a:r>
            <a:r>
              <a:rPr lang="es-ES_tradnl" dirty="0" err="1"/>
              <a:t>Sovint</a:t>
            </a:r>
            <a:r>
              <a:rPr lang="es-ES_tradnl" dirty="0"/>
              <a:t> es cometen </a:t>
            </a:r>
            <a:r>
              <a:rPr lang="es-ES_tradnl" dirty="0" err="1"/>
              <a:t>errors</a:t>
            </a:r>
            <a:r>
              <a:rPr lang="es-ES_tradnl" dirty="0"/>
              <a:t> per </a:t>
            </a:r>
            <a:r>
              <a:rPr lang="es-ES_tradnl" dirty="0" err="1"/>
              <a:t>voler</a:t>
            </a:r>
            <a:r>
              <a:rPr lang="es-ES_tradnl" dirty="0"/>
              <a:t> </a:t>
            </a:r>
            <a:r>
              <a:rPr lang="es-ES_tradnl" dirty="0" err="1"/>
              <a:t>anar</a:t>
            </a:r>
            <a:r>
              <a:rPr lang="es-ES_tradnl" dirty="0"/>
              <a:t> </a:t>
            </a:r>
            <a:r>
              <a:rPr lang="es-ES_tradnl" dirty="0" err="1"/>
              <a:t>depressa</a:t>
            </a:r>
            <a:r>
              <a:rPr lang="es-ES_tradnl" dirty="0"/>
              <a:t>, si </a:t>
            </a:r>
            <a:r>
              <a:rPr lang="es-ES_tradnl" dirty="0" err="1"/>
              <a:t>s'és</a:t>
            </a:r>
            <a:r>
              <a:rPr lang="es-ES_tradnl" dirty="0"/>
              <a:t> </a:t>
            </a:r>
            <a:r>
              <a:rPr lang="es-ES_tradnl" dirty="0" err="1"/>
              <a:t>analític</a:t>
            </a:r>
            <a:r>
              <a:rPr lang="es-ES_tradnl" dirty="0"/>
              <a:t> i </a:t>
            </a:r>
            <a:r>
              <a:rPr lang="es-ES_tradnl" dirty="0" err="1"/>
              <a:t>alhora</a:t>
            </a:r>
            <a:r>
              <a:rPr lang="es-ES_tradnl" dirty="0"/>
              <a:t> </a:t>
            </a:r>
            <a:r>
              <a:rPr lang="es-ES_tradnl" dirty="0" err="1"/>
              <a:t>crític</a:t>
            </a:r>
            <a:r>
              <a:rPr lang="es-ES_tradnl" dirty="0"/>
              <a:t> </a:t>
            </a:r>
            <a:r>
              <a:rPr lang="es-ES_tradnl" dirty="0" err="1"/>
              <a:t>començant</a:t>
            </a:r>
            <a:r>
              <a:rPr lang="es-ES_tradnl" dirty="0"/>
              <a:t> per un </a:t>
            </a:r>
            <a:r>
              <a:rPr lang="es-ES_tradnl" dirty="0" err="1"/>
              <a:t>mateix</a:t>
            </a:r>
            <a:r>
              <a:rPr lang="es-ES_tradnl" dirty="0"/>
              <a:t>, </a:t>
            </a:r>
            <a:r>
              <a:rPr lang="es-ES_tradnl" dirty="0" err="1"/>
              <a:t>molts</a:t>
            </a:r>
            <a:r>
              <a:rPr lang="es-ES_tradnl" dirty="0"/>
              <a:t> </a:t>
            </a:r>
            <a:r>
              <a:rPr lang="es-ES_tradnl" dirty="0" err="1"/>
              <a:t>problemes</a:t>
            </a:r>
            <a:r>
              <a:rPr lang="es-ES_tradnl" dirty="0"/>
              <a:t> </a:t>
            </a:r>
            <a:r>
              <a:rPr lang="es-ES_tradnl" dirty="0" err="1"/>
              <a:t>deixen</a:t>
            </a:r>
            <a:r>
              <a:rPr lang="es-ES_tradnl" dirty="0"/>
              <a:t> de ser-</a:t>
            </a:r>
            <a:r>
              <a:rPr lang="es-ES_tradnl" dirty="0" err="1"/>
              <a:t>ho</a:t>
            </a:r>
            <a:r>
              <a:rPr lang="es-ES_tradnl" dirty="0" smtClean="0"/>
              <a:t>.</a:t>
            </a:r>
          </a:p>
          <a:p>
            <a:pPr lvl="0" algn="just"/>
            <a:endParaRPr lang="es-ES_tradnl" i="1" dirty="0" smtClean="0"/>
          </a:p>
          <a:p>
            <a:pPr lvl="0"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lvl="0" algn="just"/>
            <a:r>
              <a:rPr lang="es-ES_tradnl" dirty="0" smtClean="0"/>
              <a:t>1 	Incidir en el </a:t>
            </a:r>
            <a:r>
              <a:rPr lang="es-ES_tradnl" dirty="0" err="1" smtClean="0"/>
              <a:t>coneixement</a:t>
            </a:r>
            <a:r>
              <a:rPr lang="es-ES_tradnl" dirty="0" smtClean="0"/>
              <a:t> de la </a:t>
            </a:r>
            <a:r>
              <a:rPr lang="es-ES_tradnl" dirty="0" err="1" smtClean="0"/>
              <a:t>realitat</a:t>
            </a:r>
            <a:r>
              <a:rPr lang="es-ES_tradnl" dirty="0" smtClean="0"/>
              <a:t> personal i de les </a:t>
            </a:r>
            <a:r>
              <a:rPr lang="es-ES_tradnl" dirty="0" err="1" smtClean="0"/>
              <a:t>conseq</a:t>
            </a:r>
            <a:r>
              <a:rPr lang="es-ES" dirty="0" err="1" smtClean="0"/>
              <a:t>üències</a:t>
            </a:r>
            <a:r>
              <a:rPr lang="es-ES" dirty="0" smtClean="0"/>
              <a:t> que </a:t>
            </a:r>
            <a:r>
              <a:rPr lang="es-ES" dirty="0" err="1" smtClean="0"/>
              <a:t>això</a:t>
            </a:r>
            <a:r>
              <a:rPr lang="es-ES" dirty="0" smtClean="0"/>
              <a:t> comporta (</a:t>
            </a:r>
            <a:r>
              <a:rPr lang="es-ES" dirty="0" err="1" smtClean="0"/>
              <a:t>beneficis</a:t>
            </a:r>
            <a:r>
              <a:rPr lang="es-ES" dirty="0" smtClean="0"/>
              <a:t>/</a:t>
            </a:r>
            <a:r>
              <a:rPr lang="es-ES" dirty="0" err="1" smtClean="0"/>
              <a:t>perjudicis</a:t>
            </a:r>
            <a:r>
              <a:rPr lang="es-ES" dirty="0" smtClean="0"/>
              <a:t>).</a:t>
            </a:r>
          </a:p>
          <a:p>
            <a:pPr lvl="0" algn="just"/>
            <a:r>
              <a:rPr lang="es-ES" dirty="0" smtClean="0"/>
              <a:t>2 	</a:t>
            </a:r>
            <a:r>
              <a:rPr lang="es-ES" dirty="0" err="1" smtClean="0"/>
              <a:t>Repercussions</a:t>
            </a:r>
            <a:r>
              <a:rPr lang="es-ES" dirty="0" smtClean="0"/>
              <a:t> en </a:t>
            </a:r>
            <a:r>
              <a:rPr lang="es-ES" dirty="0" err="1" smtClean="0"/>
              <a:t>relació</a:t>
            </a:r>
            <a:r>
              <a:rPr lang="es-ES" dirty="0" smtClean="0"/>
              <a:t> al </a:t>
            </a:r>
            <a:r>
              <a:rPr lang="es-ES" dirty="0" err="1" smtClean="0"/>
              <a:t>treball</a:t>
            </a:r>
            <a:r>
              <a:rPr lang="es-ES" dirty="0" smtClean="0"/>
              <a:t> </a:t>
            </a:r>
            <a:r>
              <a:rPr lang="es-ES" dirty="0" err="1" smtClean="0"/>
              <a:t>cooperatiu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Wingdings" charset="2"/>
              <a:buChar char="§"/>
            </a:pPr>
            <a:r>
              <a:rPr lang="es-ES_tradnl" b="1" dirty="0" err="1"/>
              <a:t>Utilitzar</a:t>
            </a:r>
            <a:r>
              <a:rPr lang="es-ES_tradnl" b="1" dirty="0"/>
              <a:t> </a:t>
            </a:r>
            <a:r>
              <a:rPr lang="es-ES_tradnl" b="1" dirty="0" err="1"/>
              <a:t>exemples</a:t>
            </a:r>
            <a:r>
              <a:rPr lang="es-ES_tradnl" b="1" dirty="0"/>
              <a:t> i </a:t>
            </a:r>
            <a:r>
              <a:rPr lang="es-ES_tradnl" b="1" dirty="0" err="1"/>
              <a:t>models</a:t>
            </a:r>
            <a:r>
              <a:rPr lang="es-ES_tradnl" b="1" dirty="0"/>
              <a:t> de la </a:t>
            </a:r>
            <a:r>
              <a:rPr lang="es-ES_tradnl" b="1" dirty="0" err="1"/>
              <a:t>realitat</a:t>
            </a:r>
            <a:r>
              <a:rPr lang="es-ES_tradnl" b="1" dirty="0"/>
              <a:t> </a:t>
            </a:r>
            <a:r>
              <a:rPr lang="es-ES_tradnl" b="1" dirty="0" err="1"/>
              <a:t>pròxima</a:t>
            </a:r>
            <a:r>
              <a:rPr lang="es-ES_tradnl" b="1" dirty="0"/>
              <a:t>.</a:t>
            </a:r>
          </a:p>
          <a:p>
            <a:pPr lvl="0" algn="just"/>
            <a:r>
              <a:rPr lang="es-ES_tradnl" dirty="0" err="1"/>
              <a:t>Raonar</a:t>
            </a:r>
            <a:r>
              <a:rPr lang="es-ES_tradnl" dirty="0"/>
              <a:t> des de la </a:t>
            </a:r>
            <a:r>
              <a:rPr lang="es-ES_tradnl" dirty="0" err="1"/>
              <a:t>proximitat</a:t>
            </a:r>
            <a:r>
              <a:rPr lang="es-ES_tradnl" dirty="0"/>
              <a:t> fa que una </a:t>
            </a:r>
            <a:r>
              <a:rPr lang="es-ES_tradnl" dirty="0" err="1"/>
              <a:t>situació</a:t>
            </a:r>
            <a:r>
              <a:rPr lang="es-ES_tradnl" dirty="0"/>
              <a:t> </a:t>
            </a:r>
            <a:r>
              <a:rPr lang="es-ES_tradnl" dirty="0" err="1"/>
              <a:t>sigui</a:t>
            </a:r>
            <a:r>
              <a:rPr lang="es-ES_tradnl" dirty="0"/>
              <a:t> </a:t>
            </a:r>
            <a:r>
              <a:rPr lang="es-ES_tradnl" dirty="0" err="1"/>
              <a:t>més</a:t>
            </a:r>
            <a:r>
              <a:rPr lang="es-ES_tradnl" dirty="0"/>
              <a:t> comprensible. </a:t>
            </a:r>
            <a:r>
              <a:rPr lang="es-ES_tradnl" dirty="0" err="1"/>
              <a:t>Tot</a:t>
            </a:r>
            <a:r>
              <a:rPr lang="es-ES_tradnl" dirty="0"/>
              <a:t> </a:t>
            </a:r>
            <a:r>
              <a:rPr lang="es-ES_tradnl" dirty="0" err="1"/>
              <a:t>allò</a:t>
            </a:r>
            <a:r>
              <a:rPr lang="es-ES_tradnl" dirty="0"/>
              <a:t> que </a:t>
            </a:r>
            <a:r>
              <a:rPr lang="es-ES_tradnl" dirty="0" err="1"/>
              <a:t>pot</a:t>
            </a:r>
            <a:r>
              <a:rPr lang="es-ES_tradnl" dirty="0"/>
              <a:t> resultar familiar </a:t>
            </a:r>
            <a:r>
              <a:rPr lang="es-ES_tradnl" dirty="0" err="1"/>
              <a:t>ajuda</a:t>
            </a:r>
            <a:r>
              <a:rPr lang="es-ES_tradnl" dirty="0"/>
              <a:t> i facilita el </a:t>
            </a:r>
            <a:r>
              <a:rPr lang="es-ES_tradnl" dirty="0" err="1"/>
              <a:t>procés</a:t>
            </a:r>
            <a:r>
              <a:rPr lang="es-ES_tradnl" dirty="0"/>
              <a:t> </a:t>
            </a:r>
            <a:r>
              <a:rPr lang="es-ES_tradnl" dirty="0" err="1"/>
              <a:t>d'anàlisi</a:t>
            </a:r>
            <a:r>
              <a:rPr lang="es-ES_tradnl" dirty="0"/>
              <a:t> per tal de decidir les </a:t>
            </a:r>
            <a:r>
              <a:rPr lang="es-ES_tradnl" dirty="0" err="1"/>
              <a:t>estratègies</a:t>
            </a:r>
            <a:r>
              <a:rPr lang="es-ES_tradnl" dirty="0"/>
              <a:t> </a:t>
            </a:r>
            <a:r>
              <a:rPr lang="es-ES_tradnl" dirty="0" err="1"/>
              <a:t>més</a:t>
            </a:r>
            <a:r>
              <a:rPr lang="es-ES_tradnl" dirty="0"/>
              <a:t> </a:t>
            </a:r>
            <a:r>
              <a:rPr lang="es-ES_tradnl" dirty="0" err="1"/>
              <a:t>adients</a:t>
            </a:r>
            <a:r>
              <a:rPr lang="es-ES_tradnl" dirty="0"/>
              <a:t>.</a:t>
            </a:r>
          </a:p>
          <a:p>
            <a:pPr lvl="0" algn="just"/>
            <a:endParaRPr lang="es-ES_tradnl" i="1" dirty="0"/>
          </a:p>
          <a:p>
            <a:pPr lvl="0" algn="just"/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lvl="0" algn="just"/>
            <a:r>
              <a:rPr lang="es-ES_tradnl" dirty="0" smtClean="0"/>
              <a:t>1 	</a:t>
            </a:r>
            <a:r>
              <a:rPr lang="es-ES_tradnl" dirty="0" err="1" smtClean="0"/>
              <a:t>Rec</a:t>
            </a:r>
            <a:r>
              <a:rPr lang="es-ES" dirty="0" err="1" smtClean="0"/>
              <a:t>òrrer</a:t>
            </a:r>
            <a:r>
              <a:rPr lang="es-ES" dirty="0" smtClean="0"/>
              <a:t> al “</a:t>
            </a:r>
            <a:r>
              <a:rPr lang="es-ES" dirty="0" err="1" smtClean="0"/>
              <a:t>producte</a:t>
            </a:r>
            <a:r>
              <a:rPr lang="es-ES" dirty="0" smtClean="0"/>
              <a:t> de </a:t>
            </a:r>
            <a:r>
              <a:rPr lang="es-ES" dirty="0" err="1" smtClean="0"/>
              <a:t>proximitat</a:t>
            </a:r>
            <a:r>
              <a:rPr lang="es-ES" dirty="0" smtClean="0"/>
              <a:t>”.</a:t>
            </a:r>
          </a:p>
          <a:p>
            <a:pPr lvl="0" algn="just"/>
            <a:r>
              <a:rPr lang="es-ES" dirty="0" smtClean="0"/>
              <a:t>2 	</a:t>
            </a:r>
            <a:r>
              <a:rPr lang="es-ES" dirty="0" err="1" smtClean="0"/>
              <a:t>Repercussions</a:t>
            </a:r>
            <a:r>
              <a:rPr lang="es-ES" dirty="0" smtClean="0"/>
              <a:t> </a:t>
            </a:r>
            <a:r>
              <a:rPr lang="es-ES" dirty="0" err="1" smtClean="0"/>
              <a:t>envers</a:t>
            </a:r>
            <a:r>
              <a:rPr lang="es-ES" dirty="0" smtClean="0"/>
              <a:t> la “</a:t>
            </a:r>
            <a:r>
              <a:rPr lang="es-ES" dirty="0" err="1" smtClean="0"/>
              <a:t>generalització</a:t>
            </a:r>
            <a:r>
              <a:rPr lang="es-ES" dirty="0" smtClean="0"/>
              <a:t>” </a:t>
            </a:r>
            <a:r>
              <a:rPr lang="es-ES" dirty="0" err="1" smtClean="0"/>
              <a:t>pel</a:t>
            </a:r>
            <a:r>
              <a:rPr lang="es-ES" dirty="0" smtClean="0"/>
              <a:t> que fa a </a:t>
            </a:r>
            <a:r>
              <a:rPr lang="es-ES" dirty="0" err="1" smtClean="0"/>
              <a:t>l’àmbit</a:t>
            </a:r>
            <a:r>
              <a:rPr lang="es-ES" dirty="0" smtClean="0"/>
              <a:t>   	competencial.</a:t>
            </a:r>
            <a:endParaRPr lang="es-ES_tradnl" dirty="0"/>
          </a:p>
          <a:p>
            <a:pPr algn="just"/>
            <a:r>
              <a:rPr lang="es-ES_tradnl" dirty="0"/>
              <a:t> </a:t>
            </a:r>
          </a:p>
          <a:p>
            <a:pPr lvl="0"/>
            <a:endParaRPr lang="es-ES_tradnl" b="1" dirty="0"/>
          </a:p>
          <a:p>
            <a:pPr lvl="0"/>
            <a:endParaRPr lang="es-ES_tradnl" b="1" dirty="0" smtClean="0"/>
          </a:p>
          <a:p>
            <a:pPr lvl="0"/>
            <a:endParaRPr lang="es-ES_tradnl" b="1" dirty="0"/>
          </a:p>
          <a:p>
            <a:pPr lvl="0"/>
            <a:endParaRPr lang="es-ES_tradnl" b="1" dirty="0" smtClean="0"/>
          </a:p>
          <a:p>
            <a:pPr lvl="0"/>
            <a:endParaRPr lang="es-ES_tradnl" b="1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1800" b="1" dirty="0" err="1" smtClean="0">
                <a:latin typeface="Arial" charset="0"/>
                <a:ea typeface="Arial" charset="0"/>
                <a:cs typeface="Arial" charset="0"/>
              </a:rPr>
              <a:t>Qui</a:t>
            </a:r>
            <a:r>
              <a:rPr lang="es-ES_tradnl" sz="1800" b="1" dirty="0" smtClean="0">
                <a:latin typeface="Arial" charset="0"/>
                <a:ea typeface="Arial" charset="0"/>
                <a:cs typeface="Arial" charset="0"/>
              </a:rPr>
              <a:t> s</a:t>
            </a:r>
            <a:r>
              <a:rPr lang="es-ES" sz="1800" b="1" dirty="0" err="1" smtClean="0">
                <a:latin typeface="Arial" charset="0"/>
                <a:ea typeface="Arial" charset="0"/>
                <a:cs typeface="Arial" charset="0"/>
              </a:rPr>
              <a:t>ó</a:t>
            </a:r>
            <a:r>
              <a:rPr lang="es-ES_tradnl" sz="1800" b="1" dirty="0" smtClean="0">
                <a:latin typeface="Arial" charset="0"/>
                <a:ea typeface="Arial" charset="0"/>
                <a:cs typeface="Arial" charset="0"/>
              </a:rPr>
              <a:t>c</a:t>
            </a:r>
            <a:endParaRPr lang="es-ES_tradnl" sz="1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7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Vaig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èixer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Olesa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de Montserrat el 28 de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novembre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1949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Després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de 43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anys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dedicat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professionalment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a la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docència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l’Escola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Daina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Isard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Cooperativa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d’Ensenyament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, ubicada a la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mateixa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vila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vaig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jubilar el 2014. </a:t>
            </a:r>
          </a:p>
          <a:p>
            <a:pPr marL="0" indent="0" algn="just">
              <a:buNone/>
            </a:pPr>
            <a:endParaRPr lang="es-ES_tradnl" altLang="es-ES_tradnl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Mestre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Postgrau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Universitat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de Barcelona) en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Formaci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ó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d’Especialistes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Didàctica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de les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Ciències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Experimentals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i de la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Matemàtica</a:t>
            </a:r>
            <a:r>
              <a:rPr lang="es-ES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a la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Secundària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Obligatòria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professor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atem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àtiques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del Cicle </a:t>
            </a:r>
            <a:r>
              <a:rPr lang="es-ES" altLang="es-ES_tradnl" sz="18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uperior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d’EGB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 i del Primer Cicle de </a:t>
            </a:r>
            <a:r>
              <a:rPr lang="es-ES" altLang="es-ES_tradnl" sz="1800" dirty="0" err="1" smtClean="0">
                <a:latin typeface="Arial" charset="0"/>
                <a:ea typeface="Arial" charset="0"/>
                <a:cs typeface="Arial" charset="0"/>
              </a:rPr>
              <a:t>l’ESO</a:t>
            </a:r>
            <a:r>
              <a:rPr lang="es-ES" altLang="es-ES_tradnl" sz="18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just">
              <a:buNone/>
            </a:pPr>
            <a:endParaRPr lang="es-ES_tradnl" altLang="es-ES_tradnl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Vinculat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amb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Passió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des del 1960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fins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el 1993.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Col·laborador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d’El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Casal des de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molt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jove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i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posteriorment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de la UEC,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entitats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culturals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de la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població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Sóc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el fundador de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Daina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Isard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Teatre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i he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estat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coodirector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de la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companyia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fins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l’octubre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de 2018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, cofundador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d’OlesaAteneu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l’any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2015 i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soci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d’Òmnium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Cultural. </a:t>
            </a:r>
            <a:endParaRPr lang="es-ES_tradnl" altLang="es-ES_tradnl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buNone/>
            </a:pPr>
            <a:endParaRPr lang="es-ES_tradnl" altLang="es-ES_tradnl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M’agrada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escriure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llegir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, el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teatre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i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passejar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amb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Toc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, el </a:t>
            </a:r>
            <a:r>
              <a:rPr lang="es-ES_tradnl" altLang="es-ES_tradnl" sz="1800" dirty="0" err="1">
                <a:latin typeface="Arial" charset="0"/>
                <a:ea typeface="Arial" charset="0"/>
                <a:cs typeface="Arial" charset="0"/>
              </a:rPr>
              <a:t>meu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gos</a:t>
            </a:r>
            <a:r>
              <a:rPr lang="es-ES_tradnl" altLang="es-ES_tradnl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fins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 va </a:t>
            </a:r>
            <a:r>
              <a:rPr lang="es-ES_tradnl" altLang="es-ES_tradnl" sz="1800" dirty="0" err="1" smtClean="0">
                <a:latin typeface="Arial" charset="0"/>
                <a:ea typeface="Arial" charset="0"/>
                <a:cs typeface="Arial" charset="0"/>
              </a:rPr>
              <a:t>deixar</a:t>
            </a:r>
            <a:r>
              <a:rPr lang="es-ES_tradnl" altLang="es-ES_tradnl" sz="1800" dirty="0" smtClean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0" indent="0" algn="just">
              <a:buNone/>
            </a:pPr>
            <a:endParaRPr lang="es-ES_tradnl" altLang="es-ES_tradnl" sz="1800" dirty="0">
              <a:latin typeface="Arial" charset="0"/>
              <a:ea typeface="Arial" charset="0"/>
              <a:cs typeface="Arial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035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971600" y="1412776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_tradnl" b="1" dirty="0" smtClean="0"/>
              <a:t>Potenciar la lectura comprensiva </a:t>
            </a:r>
            <a:r>
              <a:rPr lang="es-ES_tradnl" b="1" dirty="0" err="1" smtClean="0"/>
              <a:t>pel</a:t>
            </a:r>
            <a:r>
              <a:rPr lang="es-ES_tradnl" b="1" dirty="0" smtClean="0"/>
              <a:t> que fa a la </a:t>
            </a:r>
            <a:r>
              <a:rPr lang="es-ES_tradnl" b="1" dirty="0" err="1" smtClean="0"/>
              <a:t>interpretaci</a:t>
            </a:r>
            <a:r>
              <a:rPr lang="es-ES" b="1" dirty="0" err="1" smtClean="0"/>
              <a:t>ó</a:t>
            </a:r>
            <a:r>
              <a:rPr lang="es-ES" b="1" dirty="0" smtClean="0"/>
              <a:t> de la </a:t>
            </a:r>
            <a:r>
              <a:rPr lang="es-ES" b="1" dirty="0" err="1" smtClean="0"/>
              <a:t>informació</a:t>
            </a:r>
            <a:r>
              <a:rPr lang="es-ES" dirty="0" smtClean="0"/>
              <a:t>.</a:t>
            </a:r>
          </a:p>
          <a:p>
            <a:r>
              <a:rPr lang="es-ES_tradnl" dirty="0" err="1" smtClean="0"/>
              <a:t>S’ha</a:t>
            </a:r>
            <a:r>
              <a:rPr lang="es-ES_tradnl" dirty="0" smtClean="0"/>
              <a:t> </a:t>
            </a:r>
            <a:r>
              <a:rPr lang="es-ES_tradnl" dirty="0" err="1" smtClean="0"/>
              <a:t>d’entendre</a:t>
            </a:r>
            <a:r>
              <a:rPr lang="es-ES_tradnl" dirty="0" smtClean="0"/>
              <a:t> que la lectura comprensiva </a:t>
            </a:r>
            <a:r>
              <a:rPr lang="es-ES" dirty="0" err="1" smtClean="0"/>
              <a:t>és</a:t>
            </a:r>
            <a:r>
              <a:rPr lang="es-ES" dirty="0" smtClean="0"/>
              <a:t> la base per poder </a:t>
            </a:r>
            <a:r>
              <a:rPr lang="es-ES" dirty="0" err="1" smtClean="0"/>
              <a:t>assimilar</a:t>
            </a:r>
            <a:r>
              <a:rPr lang="es-ES" dirty="0" smtClean="0"/>
              <a:t> la </a:t>
            </a:r>
            <a:r>
              <a:rPr lang="es-ES" dirty="0" err="1" smtClean="0"/>
              <a:t>informació</a:t>
            </a:r>
            <a:r>
              <a:rPr lang="es-ES" dirty="0" smtClean="0"/>
              <a:t> que es presenta, per </a:t>
            </a:r>
            <a:r>
              <a:rPr lang="es-ES" dirty="0" err="1" smtClean="0"/>
              <a:t>tant</a:t>
            </a:r>
            <a:r>
              <a:rPr lang="es-ES" dirty="0" smtClean="0"/>
              <a:t>, el </a:t>
            </a:r>
            <a:r>
              <a:rPr lang="es-ES" dirty="0" err="1" smtClean="0"/>
              <a:t>binomi</a:t>
            </a:r>
            <a:r>
              <a:rPr lang="es-ES" dirty="0" smtClean="0"/>
              <a:t> lectura-</a:t>
            </a:r>
            <a:r>
              <a:rPr lang="es-ES" dirty="0" err="1" smtClean="0"/>
              <a:t>matemàtiques</a:t>
            </a:r>
            <a:r>
              <a:rPr lang="es-ES" dirty="0" smtClean="0"/>
              <a:t> té </a:t>
            </a:r>
            <a:r>
              <a:rPr lang="es-ES" dirty="0" err="1" smtClean="0"/>
              <a:t>sentit</a:t>
            </a:r>
            <a:r>
              <a:rPr lang="es-ES" dirty="0" smtClean="0"/>
              <a:t> i cal que es </a:t>
            </a:r>
            <a:r>
              <a:rPr lang="es-ES" dirty="0" err="1" smtClean="0"/>
              <a:t>fomenti</a:t>
            </a:r>
            <a:r>
              <a:rPr lang="es-ES" dirty="0" smtClean="0"/>
              <a:t>. El primer </a:t>
            </a:r>
            <a:r>
              <a:rPr lang="es-ES" dirty="0" err="1" smtClean="0"/>
              <a:t>pas</a:t>
            </a:r>
            <a:r>
              <a:rPr lang="es-ES" dirty="0" smtClean="0"/>
              <a:t> per </a:t>
            </a:r>
            <a:r>
              <a:rPr lang="es-ES" dirty="0" err="1" smtClean="0"/>
              <a:t>resoldre</a:t>
            </a:r>
            <a:r>
              <a:rPr lang="es-ES" dirty="0" smtClean="0"/>
              <a:t> un problema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b="1" i="1" dirty="0" err="1" smtClean="0"/>
              <a:t>llegir</a:t>
            </a:r>
            <a:r>
              <a:rPr lang="es-ES" b="1" i="1" dirty="0" smtClean="0"/>
              <a:t> </a:t>
            </a:r>
            <a:r>
              <a:rPr lang="es-ES" b="1" i="1" dirty="0" err="1" smtClean="0"/>
              <a:t>l’enunciat</a:t>
            </a:r>
            <a:r>
              <a:rPr lang="es-ES" b="1" i="1" dirty="0" smtClean="0"/>
              <a:t> les </a:t>
            </a:r>
            <a:r>
              <a:rPr lang="es-ES" b="1" i="1" dirty="0" err="1" smtClean="0"/>
              <a:t>vegades</a:t>
            </a:r>
            <a:r>
              <a:rPr lang="es-ES" b="1" i="1" dirty="0" smtClean="0"/>
              <a:t> que </a:t>
            </a:r>
            <a:r>
              <a:rPr lang="es-ES" b="1" i="1" dirty="0" err="1" smtClean="0"/>
              <a:t>sigui</a:t>
            </a:r>
            <a:r>
              <a:rPr lang="es-ES" b="1" i="1" dirty="0" smtClean="0"/>
              <a:t> </a:t>
            </a:r>
            <a:r>
              <a:rPr lang="es-ES" b="1" i="1" dirty="0" err="1" smtClean="0"/>
              <a:t>necessari</a:t>
            </a:r>
            <a:r>
              <a:rPr lang="es-ES" b="1" i="1" dirty="0" smtClean="0"/>
              <a:t>.</a:t>
            </a:r>
          </a:p>
          <a:p>
            <a:endParaRPr lang="es-ES" dirty="0"/>
          </a:p>
          <a:p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r>
              <a:rPr lang="es-ES_tradnl" dirty="0" smtClean="0"/>
              <a:t>1	Demostrar que la </a:t>
            </a:r>
            <a:r>
              <a:rPr lang="es-ES_tradnl" dirty="0" err="1" smtClean="0"/>
              <a:t>dificultat</a:t>
            </a:r>
            <a:r>
              <a:rPr lang="es-ES_tradnl" dirty="0" smtClean="0"/>
              <a:t> o </a:t>
            </a:r>
            <a:r>
              <a:rPr lang="es-ES_tradnl" dirty="0" err="1" smtClean="0"/>
              <a:t>facilitat</a:t>
            </a:r>
            <a:r>
              <a:rPr lang="es-ES_tradnl" dirty="0" smtClean="0"/>
              <a:t> de </a:t>
            </a:r>
            <a:r>
              <a:rPr lang="mr-IN" dirty="0" smtClean="0"/>
              <a:t>…</a:t>
            </a:r>
            <a:r>
              <a:rPr lang="es-ES" dirty="0" smtClean="0"/>
              <a:t> , no </a:t>
            </a:r>
            <a:r>
              <a:rPr lang="es-ES" dirty="0" err="1" smtClean="0"/>
              <a:t>està</a:t>
            </a:r>
            <a:r>
              <a:rPr lang="es-ES" dirty="0" smtClean="0"/>
              <a:t> en </a:t>
            </a:r>
            <a:r>
              <a:rPr lang="es-ES" dirty="0" err="1" smtClean="0"/>
              <a:t>funció</a:t>
            </a:r>
            <a:r>
              <a:rPr lang="es-ES" dirty="0" smtClean="0"/>
              <a:t> de </a:t>
            </a:r>
            <a:r>
              <a:rPr lang="es-ES" dirty="0" err="1" smtClean="0"/>
              <a:t>l’extensió</a:t>
            </a:r>
            <a:r>
              <a:rPr lang="es-ES" dirty="0" smtClean="0"/>
              <a:t> </a:t>
            </a:r>
            <a:r>
              <a:rPr lang="es-ES" dirty="0" err="1" smtClean="0"/>
              <a:t>d’un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(</a:t>
            </a:r>
            <a:r>
              <a:rPr lang="es-ES" b="1" dirty="0" smtClean="0"/>
              <a:t>Problema</a:t>
            </a:r>
            <a:r>
              <a:rPr lang="es-ES" dirty="0" smtClean="0"/>
              <a:t>: Una persona ha </a:t>
            </a:r>
            <a:r>
              <a:rPr lang="es-ES" dirty="0" err="1" smtClean="0"/>
              <a:t>caminat</a:t>
            </a:r>
            <a:r>
              <a:rPr lang="es-ES" dirty="0" smtClean="0"/>
              <a:t> per la </a:t>
            </a:r>
            <a:r>
              <a:rPr lang="es-ES" dirty="0" err="1" smtClean="0"/>
              <a:t>vorera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nombres </a:t>
            </a:r>
            <a:r>
              <a:rPr lang="es-ES" dirty="0" err="1" smtClean="0"/>
              <a:t>senars</a:t>
            </a:r>
            <a:r>
              <a:rPr lang="es-ES" dirty="0" smtClean="0"/>
              <a:t> </a:t>
            </a:r>
            <a:r>
              <a:rPr lang="es-ES" dirty="0" err="1" smtClean="0"/>
              <a:t>d’un</a:t>
            </a:r>
            <a:r>
              <a:rPr lang="es-ES" dirty="0" smtClean="0"/>
              <a:t> </a:t>
            </a:r>
            <a:r>
              <a:rPr lang="es-ES" dirty="0" err="1" smtClean="0"/>
              <a:t>carrer</a:t>
            </a:r>
            <a:r>
              <a:rPr lang="es-ES" dirty="0" smtClean="0"/>
              <a:t>, des del número 1 </a:t>
            </a:r>
            <a:r>
              <a:rPr lang="es-ES" dirty="0" err="1" smtClean="0"/>
              <a:t>fins</a:t>
            </a:r>
            <a:r>
              <a:rPr lang="es-ES" dirty="0" smtClean="0"/>
              <a:t> el número 101. Per </a:t>
            </a:r>
            <a:r>
              <a:rPr lang="es-ES" dirty="0" err="1" smtClean="0"/>
              <a:t>davant</a:t>
            </a:r>
            <a:r>
              <a:rPr lang="es-ES" dirty="0" smtClean="0"/>
              <a:t> de </a:t>
            </a:r>
            <a:r>
              <a:rPr lang="es-ES" dirty="0" err="1" smtClean="0"/>
              <a:t>quantes</a:t>
            </a:r>
            <a:r>
              <a:rPr lang="es-ES" dirty="0" smtClean="0"/>
              <a:t> portes que </a:t>
            </a:r>
            <a:r>
              <a:rPr lang="es-ES" dirty="0" err="1" smtClean="0"/>
              <a:t>tenen</a:t>
            </a:r>
            <a:r>
              <a:rPr lang="es-ES" dirty="0" smtClean="0"/>
              <a:t> la </a:t>
            </a:r>
            <a:r>
              <a:rPr lang="es-ES" dirty="0" err="1" smtClean="0"/>
              <a:t>xifra</a:t>
            </a:r>
            <a:r>
              <a:rPr lang="es-ES" dirty="0" smtClean="0"/>
              <a:t> 9 en la </a:t>
            </a:r>
            <a:r>
              <a:rPr lang="es-ES" dirty="0" err="1" smtClean="0"/>
              <a:t>numeració</a:t>
            </a:r>
            <a:r>
              <a:rPr lang="es-ES" dirty="0" smtClean="0"/>
              <a:t> ha </a:t>
            </a:r>
            <a:r>
              <a:rPr lang="es-ES" dirty="0" err="1" smtClean="0"/>
              <a:t>passat</a:t>
            </a:r>
            <a:r>
              <a:rPr lang="es-ES" dirty="0" smtClean="0"/>
              <a:t>? R. 14).</a:t>
            </a:r>
          </a:p>
          <a:p>
            <a:r>
              <a:rPr lang="es-ES" dirty="0" smtClean="0"/>
              <a:t>2	</a:t>
            </a:r>
            <a:r>
              <a:rPr lang="es-ES" dirty="0" err="1" smtClean="0"/>
              <a:t>Instruccions</a:t>
            </a:r>
            <a:r>
              <a:rPr lang="es-ES" dirty="0" smtClean="0"/>
              <a:t> de </a:t>
            </a:r>
            <a:r>
              <a:rPr lang="es-ES" dirty="0" err="1" smtClean="0"/>
              <a:t>jocs</a:t>
            </a:r>
            <a:r>
              <a:rPr lang="es-ES" dirty="0" smtClean="0"/>
              <a:t> </a:t>
            </a:r>
            <a:r>
              <a:rPr lang="mr-IN" dirty="0" smtClean="0"/>
              <a:t>…</a:t>
            </a:r>
            <a:r>
              <a:rPr lang="es-ES" dirty="0" smtClean="0"/>
              <a:t> !</a:t>
            </a:r>
          </a:p>
          <a:p>
            <a:pPr marL="342900" indent="-342900">
              <a:buFont typeface="+mj-lt"/>
              <a:buAutoNum type="alphaLcParenR"/>
            </a:pPr>
            <a:endParaRPr lang="es-ES" dirty="0" smtClean="0"/>
          </a:p>
          <a:p>
            <a:pPr marL="342900" indent="-342900">
              <a:buFont typeface="+mj-lt"/>
              <a:buAutoNum type="alphaLcParenR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409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71600" y="1628800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_tradnl" b="1" dirty="0" err="1" smtClean="0"/>
              <a:t>Tenir</a:t>
            </a:r>
            <a:r>
              <a:rPr lang="es-ES_tradnl" b="1" dirty="0" smtClean="0"/>
              <a:t> cura del </a:t>
            </a:r>
            <a:r>
              <a:rPr lang="es-ES_tradnl" b="1" dirty="0" err="1" smtClean="0"/>
              <a:t>vocabulari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emprat</a:t>
            </a:r>
            <a:r>
              <a:rPr lang="es-ES_tradnl" b="1" dirty="0" smtClean="0"/>
              <a:t>.</a:t>
            </a:r>
          </a:p>
          <a:p>
            <a:r>
              <a:rPr lang="es-ES_tradnl" dirty="0" smtClean="0"/>
              <a:t>En </a:t>
            </a:r>
            <a:r>
              <a:rPr lang="es-ES_tradnl" dirty="0" err="1" smtClean="0"/>
              <a:t>qualsevol</a:t>
            </a:r>
            <a:r>
              <a:rPr lang="es-ES_tradnl" dirty="0" smtClean="0"/>
              <a:t> </a:t>
            </a:r>
            <a:r>
              <a:rPr lang="es-ES_tradnl" dirty="0" err="1" smtClean="0"/>
              <a:t>situaci</a:t>
            </a:r>
            <a:r>
              <a:rPr lang="es-ES" dirty="0" err="1" smtClean="0"/>
              <a:t>ó</a:t>
            </a:r>
            <a:r>
              <a:rPr lang="es-ES" dirty="0" smtClean="0"/>
              <a:t> de la vida </a:t>
            </a:r>
            <a:r>
              <a:rPr lang="es-ES" dirty="0" err="1" smtClean="0"/>
              <a:t>quotidiana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expressar</a:t>
            </a:r>
            <a:r>
              <a:rPr lang="es-ES" dirty="0" smtClean="0"/>
              <a:t>-se </a:t>
            </a:r>
            <a:r>
              <a:rPr lang="es-ES" dirty="0" err="1" smtClean="0"/>
              <a:t>correctament</a:t>
            </a:r>
            <a:r>
              <a:rPr lang="es-ES" dirty="0" smtClean="0"/>
              <a:t>. </a:t>
            </a:r>
            <a:r>
              <a:rPr lang="es-ES" dirty="0" err="1" smtClean="0"/>
              <a:t>Pel</a:t>
            </a:r>
            <a:r>
              <a:rPr lang="es-ES" dirty="0" smtClean="0"/>
              <a:t> que fa a les </a:t>
            </a:r>
            <a:r>
              <a:rPr lang="es-ES" dirty="0" err="1" smtClean="0"/>
              <a:t>matemàtiques</a:t>
            </a:r>
            <a:r>
              <a:rPr lang="es-ES" dirty="0" smtClean="0"/>
              <a:t>, </a:t>
            </a:r>
            <a:r>
              <a:rPr lang="es-ES" dirty="0" err="1" smtClean="0"/>
              <a:t>donat</a:t>
            </a:r>
            <a:r>
              <a:rPr lang="es-ES" dirty="0" smtClean="0"/>
              <a:t> que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sinònims</a:t>
            </a:r>
            <a:r>
              <a:rPr lang="es-ES" dirty="0" smtClean="0"/>
              <a:t> </a:t>
            </a:r>
            <a:r>
              <a:rPr lang="es-ES" dirty="0" err="1" smtClean="0"/>
              <a:t>gairebé</a:t>
            </a:r>
            <a:r>
              <a:rPr lang="es-ES" dirty="0" smtClean="0"/>
              <a:t> no </a:t>
            </a:r>
            <a:r>
              <a:rPr lang="es-ES" dirty="0" err="1" smtClean="0"/>
              <a:t>existeixen</a:t>
            </a:r>
            <a:r>
              <a:rPr lang="es-ES" dirty="0" smtClean="0"/>
              <a:t>,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bàsic</a:t>
            </a:r>
            <a:r>
              <a:rPr lang="es-ES" dirty="0" smtClean="0"/>
              <a:t> emprar el </a:t>
            </a:r>
            <a:r>
              <a:rPr lang="es-ES" dirty="0" err="1" smtClean="0"/>
              <a:t>vocabulari</a:t>
            </a:r>
            <a:r>
              <a:rPr lang="es-ES" dirty="0" smtClean="0"/>
              <a:t> </a:t>
            </a:r>
            <a:r>
              <a:rPr lang="es-ES" dirty="0" err="1" smtClean="0"/>
              <a:t>adient</a:t>
            </a:r>
            <a:r>
              <a:rPr lang="es-ES" dirty="0" smtClean="0"/>
              <a:t> per tal </a:t>
            </a:r>
            <a:r>
              <a:rPr lang="es-ES" dirty="0" err="1" smtClean="0"/>
              <a:t>d’evitar</a:t>
            </a:r>
            <a:r>
              <a:rPr lang="es-ES" dirty="0" smtClean="0"/>
              <a:t> </a:t>
            </a:r>
            <a:r>
              <a:rPr lang="es-ES" dirty="0" err="1" smtClean="0"/>
              <a:t>confusions</a:t>
            </a:r>
            <a:r>
              <a:rPr lang="es-ES" dirty="0" smtClean="0"/>
              <a:t> i </a:t>
            </a:r>
            <a:r>
              <a:rPr lang="es-ES" dirty="0" err="1" smtClean="0"/>
              <a:t>interpretacions</a:t>
            </a:r>
            <a:r>
              <a:rPr lang="es-ES" dirty="0" smtClean="0"/>
              <a:t> </a:t>
            </a:r>
            <a:r>
              <a:rPr lang="es-ES" dirty="0" err="1" smtClean="0"/>
              <a:t>errònies</a:t>
            </a:r>
            <a:r>
              <a:rPr lang="es-ES" dirty="0" smtClean="0"/>
              <a:t>.</a:t>
            </a:r>
          </a:p>
          <a:p>
            <a:endParaRPr lang="es-ES" b="1" dirty="0"/>
          </a:p>
          <a:p>
            <a:r>
              <a:rPr lang="es-ES" dirty="0" err="1" smtClean="0"/>
              <a:t>Exemples</a:t>
            </a:r>
            <a:r>
              <a:rPr lang="es-ES" dirty="0" smtClean="0"/>
              <a:t>: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Sinònims</a:t>
            </a:r>
            <a:r>
              <a:rPr lang="es-ES" dirty="0" smtClean="0"/>
              <a:t> en </a:t>
            </a:r>
            <a:r>
              <a:rPr lang="es-ES" dirty="0" err="1" smtClean="0"/>
              <a:t>matemàtiques</a:t>
            </a:r>
            <a:r>
              <a:rPr lang="es-ES" dirty="0" smtClean="0"/>
              <a:t>?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Equivalent</a:t>
            </a:r>
            <a:r>
              <a:rPr lang="es-ES" dirty="0" smtClean="0"/>
              <a:t> i igual signifiquen el </a:t>
            </a:r>
            <a:r>
              <a:rPr lang="es-ES" dirty="0" err="1" smtClean="0"/>
              <a:t>mateix</a:t>
            </a:r>
            <a:r>
              <a:rPr lang="es-ES" dirty="0" smtClean="0"/>
              <a:t>?</a:t>
            </a:r>
          </a:p>
          <a:p>
            <a:pPr marL="342900" indent="-342900">
              <a:buAutoNum type="arabicPlain"/>
            </a:pPr>
            <a:r>
              <a:rPr lang="es-ES" dirty="0" smtClean="0"/>
              <a:t>Les </a:t>
            </a:r>
            <a:r>
              <a:rPr lang="es-ES" dirty="0" err="1" smtClean="0"/>
              <a:t>paraules</a:t>
            </a:r>
            <a:r>
              <a:rPr lang="es-ES" dirty="0" smtClean="0"/>
              <a:t> rodó/rodona,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correctes</a:t>
            </a:r>
            <a:r>
              <a:rPr lang="es-ES" dirty="0" smtClean="0"/>
              <a:t> </a:t>
            </a:r>
            <a:r>
              <a:rPr lang="es-ES" dirty="0" err="1" smtClean="0"/>
              <a:t>quan</a:t>
            </a:r>
            <a:r>
              <a:rPr lang="es-ES" dirty="0" smtClean="0"/>
              <a:t> es parla </a:t>
            </a:r>
            <a:r>
              <a:rPr lang="es-ES" dirty="0" err="1" smtClean="0"/>
              <a:t>d’una</a:t>
            </a:r>
            <a:r>
              <a:rPr lang="es-ES" dirty="0" smtClean="0"/>
              <a:t> </a:t>
            </a:r>
            <a:r>
              <a:rPr lang="es-ES" dirty="0" err="1" smtClean="0"/>
              <a:t>circumferència</a:t>
            </a:r>
            <a:r>
              <a:rPr lang="es-ES" dirty="0" smtClean="0"/>
              <a:t> o </a:t>
            </a:r>
            <a:r>
              <a:rPr lang="es-ES" dirty="0" err="1" smtClean="0"/>
              <a:t>d’un</a:t>
            </a:r>
            <a:r>
              <a:rPr lang="es-ES" dirty="0" smtClean="0"/>
              <a:t> </a:t>
            </a:r>
            <a:r>
              <a:rPr lang="es-ES" dirty="0" err="1" smtClean="0"/>
              <a:t>cercle</a:t>
            </a:r>
            <a:r>
              <a:rPr lang="es-ES" dirty="0" smtClean="0"/>
              <a:t>?</a:t>
            </a:r>
          </a:p>
          <a:p>
            <a:pPr marL="342900" indent="-342900">
              <a:buAutoNum type="arabicPlain"/>
            </a:pPr>
            <a:r>
              <a:rPr lang="es-ES" dirty="0" smtClean="0"/>
              <a:t>Problema </a:t>
            </a:r>
            <a:r>
              <a:rPr lang="es-ES" dirty="0" err="1" smtClean="0"/>
              <a:t>plantejat</a:t>
            </a:r>
            <a:r>
              <a:rPr lang="es-ES" dirty="0" smtClean="0"/>
              <a:t> a EE.UU el 2015 .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Llenguatge</a:t>
            </a:r>
            <a:r>
              <a:rPr lang="es-ES" dirty="0" smtClean="0"/>
              <a:t> </a:t>
            </a:r>
            <a:r>
              <a:rPr lang="es-ES" dirty="0" err="1" smtClean="0"/>
              <a:t>numèric</a:t>
            </a:r>
            <a:r>
              <a:rPr lang="es-ES" dirty="0" smtClean="0"/>
              <a:t> (concreta) i </a:t>
            </a:r>
            <a:r>
              <a:rPr lang="es-ES" dirty="0" err="1" smtClean="0"/>
              <a:t>llenguatge</a:t>
            </a:r>
            <a:r>
              <a:rPr lang="es-ES" dirty="0" smtClean="0"/>
              <a:t> literal (</a:t>
            </a:r>
            <a:r>
              <a:rPr lang="es-ES" dirty="0" err="1" smtClean="0"/>
              <a:t>generalitza</a:t>
            </a:r>
            <a:r>
              <a:rPr lang="es-ES" dirty="0" smtClean="0"/>
              <a:t>).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Ús</a:t>
            </a:r>
            <a:r>
              <a:rPr lang="es-ES" dirty="0" smtClean="0"/>
              <a:t> de les </a:t>
            </a:r>
            <a:r>
              <a:rPr lang="es-ES" dirty="0" err="1" smtClean="0"/>
              <a:t>lletres</a:t>
            </a:r>
            <a:r>
              <a:rPr lang="es-ES" dirty="0" smtClean="0"/>
              <a:t>.</a:t>
            </a:r>
          </a:p>
          <a:p>
            <a:endParaRPr lang="es-ES_tradnl" b="1" dirty="0" smtClean="0"/>
          </a:p>
        </p:txBody>
      </p:sp>
    </p:spTree>
    <p:extLst>
      <p:ext uri="{BB962C8B-B14F-4D97-AF65-F5344CB8AC3E}">
        <p14:creationId xmlns:p14="http://schemas.microsoft.com/office/powerpoint/2010/main" val="14702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600" y="139700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_tradnl" b="1" dirty="0" smtClean="0"/>
              <a:t>Presentar la </a:t>
            </a:r>
            <a:r>
              <a:rPr lang="es-ES_tradnl" b="1" dirty="0" err="1" smtClean="0"/>
              <a:t>teoria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quelcom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necessari</a:t>
            </a:r>
            <a:r>
              <a:rPr lang="es-ES_tradnl" b="1" dirty="0" smtClean="0"/>
              <a:t> per a poder </a:t>
            </a:r>
            <a:r>
              <a:rPr lang="es-ES_tradnl" b="1" dirty="0" err="1" smtClean="0"/>
              <a:t>entendre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els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conceptes</a:t>
            </a:r>
            <a:r>
              <a:rPr lang="es-ES_tradnl" b="1" dirty="0" smtClean="0"/>
              <a:t>.</a:t>
            </a:r>
          </a:p>
          <a:p>
            <a:r>
              <a:rPr lang="es-ES_tradnl" dirty="0" smtClean="0"/>
              <a:t>La idea tradicional sobre la </a:t>
            </a:r>
            <a:r>
              <a:rPr lang="es-ES_tradnl" dirty="0" err="1" smtClean="0"/>
              <a:t>teoria</a:t>
            </a:r>
            <a:r>
              <a:rPr lang="es-ES_tradnl" dirty="0" smtClean="0"/>
              <a:t> </a:t>
            </a:r>
            <a:r>
              <a:rPr lang="es-ES_tradnl" dirty="0" err="1" smtClean="0"/>
              <a:t>s’ha</a:t>
            </a:r>
            <a:r>
              <a:rPr lang="es-ES_tradnl" dirty="0" smtClean="0"/>
              <a:t> de desmitificar. No es </a:t>
            </a:r>
            <a:r>
              <a:rPr lang="es-ES_tradnl" dirty="0" err="1" smtClean="0"/>
              <a:t>tracta</a:t>
            </a:r>
            <a:r>
              <a:rPr lang="es-ES_tradnl" dirty="0" smtClean="0"/>
              <a:t> de saber per saber, </a:t>
            </a:r>
            <a:r>
              <a:rPr lang="es-ES_tradnl" dirty="0" err="1" smtClean="0"/>
              <a:t>ans</a:t>
            </a:r>
            <a:r>
              <a:rPr lang="es-ES_tradnl" dirty="0" smtClean="0"/>
              <a:t> al </a:t>
            </a:r>
            <a:r>
              <a:rPr lang="es-ES_tradnl" dirty="0" err="1" smtClean="0"/>
              <a:t>contrari</a:t>
            </a:r>
            <a:r>
              <a:rPr lang="es-ES_tradnl" dirty="0" smtClean="0"/>
              <a:t>, es </a:t>
            </a:r>
            <a:r>
              <a:rPr lang="es-ES_tradnl" dirty="0" err="1" smtClean="0"/>
              <a:t>tracta</a:t>
            </a:r>
            <a:r>
              <a:rPr lang="es-ES_tradnl" dirty="0" smtClean="0"/>
              <a:t> </a:t>
            </a:r>
            <a:r>
              <a:rPr lang="es-ES_tradnl" dirty="0" err="1" smtClean="0"/>
              <a:t>d’assimilar</a:t>
            </a:r>
            <a:r>
              <a:rPr lang="es-ES_tradnl" dirty="0" smtClean="0"/>
              <a:t> </a:t>
            </a:r>
            <a:r>
              <a:rPr lang="es-ES_tradnl" dirty="0" err="1" smtClean="0"/>
              <a:t>racionalment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conceptes</a:t>
            </a:r>
            <a:r>
              <a:rPr lang="es-ES_tradnl" dirty="0" smtClean="0"/>
              <a:t> que </a:t>
            </a:r>
            <a:r>
              <a:rPr lang="es-ES_tradnl" dirty="0" err="1" smtClean="0"/>
              <a:t>permetran</a:t>
            </a:r>
            <a:r>
              <a:rPr lang="es-ES_tradnl" dirty="0" smtClean="0"/>
              <a:t> </a:t>
            </a:r>
            <a:r>
              <a:rPr lang="es-ES_tradnl" dirty="0" err="1" smtClean="0"/>
              <a:t>desenvolupar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procediments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marL="342900" indent="-342900">
              <a:buAutoNum type="arabicPlain"/>
            </a:pPr>
            <a:r>
              <a:rPr lang="es-ES_tradnl" dirty="0" err="1" smtClean="0"/>
              <a:t>Comprovacions</a:t>
            </a:r>
            <a:r>
              <a:rPr lang="es-ES_tradnl" dirty="0" smtClean="0"/>
              <a:t> i </a:t>
            </a:r>
            <a:r>
              <a:rPr lang="es-ES_tradnl" dirty="0" err="1" smtClean="0"/>
              <a:t>demostracions</a:t>
            </a:r>
            <a:r>
              <a:rPr lang="es-ES_tradnl" dirty="0" smtClean="0"/>
              <a:t>.</a:t>
            </a:r>
          </a:p>
          <a:p>
            <a:pPr marL="342900" indent="-342900">
              <a:buAutoNum type="arabicPlain"/>
            </a:pPr>
            <a:r>
              <a:rPr lang="es-ES_tradnl" dirty="0" err="1" smtClean="0"/>
              <a:t>Deducci</a:t>
            </a:r>
            <a:r>
              <a:rPr lang="es-ES" dirty="0" err="1" smtClean="0"/>
              <a:t>ó</a:t>
            </a:r>
            <a:r>
              <a:rPr lang="es-ES" dirty="0" smtClean="0"/>
              <a:t> de </a:t>
            </a:r>
            <a:r>
              <a:rPr lang="es-ES" dirty="0" err="1" smtClean="0"/>
              <a:t>fórmules</a:t>
            </a:r>
            <a:r>
              <a:rPr lang="es-ES" dirty="0" smtClean="0"/>
              <a:t>.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Curiositats</a:t>
            </a:r>
            <a:r>
              <a:rPr lang="es-ES" dirty="0" smtClean="0"/>
              <a:t> i </a:t>
            </a:r>
            <a:r>
              <a:rPr lang="es-ES" dirty="0" err="1" smtClean="0"/>
              <a:t>paradoxes</a:t>
            </a:r>
            <a:r>
              <a:rPr lang="es-ES" dirty="0" smtClean="0"/>
              <a:t>.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Contextualitzar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personatges</a:t>
            </a:r>
            <a:r>
              <a:rPr lang="es-ES" dirty="0" smtClean="0"/>
              <a:t>: </a:t>
            </a:r>
            <a:r>
              <a:rPr lang="es-ES" dirty="0" err="1" smtClean="0"/>
              <a:t>Eratòstenes</a:t>
            </a:r>
            <a:r>
              <a:rPr lang="es-ES" dirty="0" smtClean="0"/>
              <a:t>, Tales, </a:t>
            </a:r>
            <a:r>
              <a:rPr lang="es-ES" dirty="0" err="1" smtClean="0"/>
              <a:t>Pitàgores</a:t>
            </a:r>
            <a:r>
              <a:rPr lang="es-ES" dirty="0" smtClean="0"/>
              <a:t> </a:t>
            </a:r>
            <a:r>
              <a:rPr lang="mr-IN" dirty="0" smtClean="0"/>
              <a:t>…</a:t>
            </a:r>
            <a:endParaRPr lang="es-ES" dirty="0" smtClean="0"/>
          </a:p>
          <a:p>
            <a:pPr marL="342900" indent="-342900">
              <a:buAutoNum type="arabicPlain"/>
            </a:pPr>
            <a:r>
              <a:rPr lang="es-ES" dirty="0" smtClean="0"/>
              <a:t>Incidir en la </a:t>
            </a:r>
            <a:r>
              <a:rPr lang="es-ES" dirty="0" err="1" smtClean="0"/>
              <a:t>història</a:t>
            </a:r>
            <a:r>
              <a:rPr lang="es-ES" dirty="0" smtClean="0"/>
              <a:t> de les </a:t>
            </a:r>
            <a:r>
              <a:rPr lang="es-ES" dirty="0" err="1" smtClean="0"/>
              <a:t>matemàtiques</a:t>
            </a:r>
            <a:r>
              <a:rPr lang="es-ES" dirty="0" smtClean="0"/>
              <a:t> (cultura general).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119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71600" y="1104900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_tradnl" b="1" dirty="0" smtClean="0"/>
              <a:t>Evitar la </a:t>
            </a:r>
            <a:r>
              <a:rPr lang="es-ES_tradnl" b="1" dirty="0" err="1" smtClean="0"/>
              <a:t>memoritzaci</a:t>
            </a:r>
            <a:r>
              <a:rPr lang="es-ES" b="1" dirty="0" err="1" smtClean="0"/>
              <a:t>ó</a:t>
            </a:r>
            <a:r>
              <a:rPr lang="es-ES" b="1" dirty="0" smtClean="0"/>
              <a:t> de la </a:t>
            </a:r>
            <a:r>
              <a:rPr lang="es-ES" b="1" dirty="0" err="1" smtClean="0"/>
              <a:t>teoria</a:t>
            </a:r>
            <a:r>
              <a:rPr lang="es-ES" b="1" dirty="0" smtClean="0"/>
              <a:t>.</a:t>
            </a:r>
          </a:p>
          <a:p>
            <a:r>
              <a:rPr lang="es-ES" dirty="0" smtClean="0"/>
              <a:t>La </a:t>
            </a:r>
            <a:r>
              <a:rPr lang="es-ES" dirty="0" err="1" smtClean="0"/>
              <a:t>teoria</a:t>
            </a:r>
            <a:r>
              <a:rPr lang="es-ES" dirty="0" smtClean="0"/>
              <a:t> </a:t>
            </a:r>
            <a:r>
              <a:rPr lang="es-ES" dirty="0" err="1" smtClean="0"/>
              <a:t>s´ha</a:t>
            </a:r>
            <a:r>
              <a:rPr lang="es-ES" dirty="0" smtClean="0"/>
              <a:t> de saber, </a:t>
            </a:r>
            <a:r>
              <a:rPr lang="es-ES" dirty="0" err="1" smtClean="0"/>
              <a:t>però</a:t>
            </a:r>
            <a:r>
              <a:rPr lang="es-ES" dirty="0" smtClean="0"/>
              <a:t> no de </a:t>
            </a:r>
            <a:r>
              <a:rPr lang="es-ES" dirty="0" err="1" smtClean="0"/>
              <a:t>memòria</a:t>
            </a:r>
            <a:r>
              <a:rPr lang="es-ES" dirty="0" smtClean="0"/>
              <a:t>. Si </a:t>
            </a:r>
            <a:r>
              <a:rPr lang="es-ES" dirty="0" err="1" smtClean="0"/>
              <a:t>realment</a:t>
            </a:r>
            <a:r>
              <a:rPr lang="es-ES" dirty="0" smtClean="0"/>
              <a:t> </a:t>
            </a:r>
            <a:r>
              <a:rPr lang="es-ES" dirty="0" err="1" smtClean="0"/>
              <a:t>s’ha</a:t>
            </a:r>
            <a:r>
              <a:rPr lang="es-ES" dirty="0" smtClean="0"/>
              <a:t> </a:t>
            </a:r>
            <a:r>
              <a:rPr lang="es-ES" dirty="0" err="1" smtClean="0"/>
              <a:t>assimilat</a:t>
            </a:r>
            <a:r>
              <a:rPr lang="es-ES" dirty="0" smtClean="0"/>
              <a:t>, </a:t>
            </a:r>
            <a:r>
              <a:rPr lang="es-ES" dirty="0" err="1" smtClean="0"/>
              <a:t>l’alumnat</a:t>
            </a:r>
            <a:r>
              <a:rPr lang="es-ES" dirty="0" smtClean="0"/>
              <a:t> ha de ser </a:t>
            </a:r>
            <a:r>
              <a:rPr lang="es-ES" dirty="0" err="1" smtClean="0"/>
              <a:t>capaç</a:t>
            </a:r>
            <a:r>
              <a:rPr lang="es-ES" dirty="0" smtClean="0"/>
              <a:t> </a:t>
            </a:r>
            <a:r>
              <a:rPr lang="es-ES" dirty="0" err="1" smtClean="0"/>
              <a:t>d’explicar</a:t>
            </a:r>
            <a:r>
              <a:rPr lang="es-ES" dirty="0" smtClean="0"/>
              <a:t> </a:t>
            </a:r>
            <a:r>
              <a:rPr lang="es-ES" dirty="0" err="1" smtClean="0"/>
              <a:t>allò</a:t>
            </a:r>
            <a:r>
              <a:rPr lang="es-ES" dirty="0" smtClean="0"/>
              <a:t> que es </a:t>
            </a:r>
            <a:r>
              <a:rPr lang="es-ES" dirty="0" err="1" smtClean="0"/>
              <a:t>demana</a:t>
            </a:r>
            <a:r>
              <a:rPr lang="es-ES" dirty="0" smtClean="0"/>
              <a:t> de la forma </a:t>
            </a:r>
            <a:r>
              <a:rPr lang="es-ES" dirty="0" err="1" smtClean="0"/>
              <a:t>més</a:t>
            </a:r>
            <a:r>
              <a:rPr lang="es-ES" dirty="0" smtClean="0"/>
              <a:t> concreta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però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sentit</a:t>
            </a:r>
            <a:r>
              <a:rPr lang="es-ES" dirty="0" smtClean="0"/>
              <a:t>. </a:t>
            </a:r>
            <a:r>
              <a:rPr lang="es-ES" dirty="0" err="1" smtClean="0"/>
              <a:t>L’expressió</a:t>
            </a:r>
            <a:r>
              <a:rPr lang="es-ES" dirty="0" smtClean="0"/>
              <a:t> oral i escrita </a:t>
            </a:r>
            <a:r>
              <a:rPr lang="es-ES" dirty="0" err="1" smtClean="0"/>
              <a:t>així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el </a:t>
            </a:r>
            <a:r>
              <a:rPr lang="es-ES" dirty="0" err="1" smtClean="0"/>
              <a:t>vocabulari</a:t>
            </a:r>
            <a:r>
              <a:rPr lang="es-ES" dirty="0" smtClean="0"/>
              <a:t> hi </a:t>
            </a:r>
            <a:r>
              <a:rPr lang="es-ES" dirty="0" err="1" smtClean="0"/>
              <a:t>juguen</a:t>
            </a:r>
            <a:r>
              <a:rPr lang="es-ES" dirty="0" smtClean="0"/>
              <a:t> un </a:t>
            </a:r>
            <a:r>
              <a:rPr lang="es-ES" dirty="0" err="1" smtClean="0"/>
              <a:t>paper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Exemples</a:t>
            </a:r>
            <a:r>
              <a:rPr lang="es-ES" dirty="0" smtClean="0"/>
              <a:t>:</a:t>
            </a:r>
          </a:p>
          <a:p>
            <a:pPr marL="342900" indent="-342900">
              <a:buAutoNum type="arabicPlain"/>
            </a:pPr>
            <a:r>
              <a:rPr lang="es-ES" dirty="0" smtClean="0"/>
              <a:t>Definir </a:t>
            </a:r>
            <a:r>
              <a:rPr lang="es-ES" dirty="0" err="1" smtClean="0"/>
              <a:t>conceptes</a:t>
            </a:r>
            <a:r>
              <a:rPr lang="es-ES" dirty="0" smtClean="0"/>
              <a:t>.</a:t>
            </a:r>
          </a:p>
          <a:p>
            <a:pPr marL="342900" indent="-342900">
              <a:buAutoNum type="arabicPlain"/>
            </a:pPr>
            <a:r>
              <a:rPr lang="es-ES" dirty="0" smtClean="0"/>
              <a:t>Test (V o F).</a:t>
            </a:r>
          </a:p>
          <a:p>
            <a:pPr marL="342900" indent="-342900">
              <a:buAutoNum type="arabicPlain"/>
            </a:pPr>
            <a:r>
              <a:rPr lang="es-ES" dirty="0" smtClean="0"/>
              <a:t>Completar frases.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Establir</a:t>
            </a:r>
            <a:r>
              <a:rPr lang="es-ES" dirty="0" smtClean="0"/>
              <a:t> </a:t>
            </a:r>
            <a:r>
              <a:rPr lang="es-ES" dirty="0" err="1" smtClean="0"/>
              <a:t>relacions</a:t>
            </a:r>
            <a:r>
              <a:rPr lang="es-ES" dirty="0" smtClean="0"/>
              <a:t>.</a:t>
            </a:r>
          </a:p>
          <a:p>
            <a:pPr marL="342900" indent="-342900">
              <a:buAutoNum type="arabicPlain"/>
            </a:pPr>
            <a:r>
              <a:rPr lang="es-ES" dirty="0" smtClean="0"/>
              <a:t>Detectar </a:t>
            </a:r>
            <a:r>
              <a:rPr lang="es-ES" dirty="0" err="1" smtClean="0"/>
              <a:t>errors</a:t>
            </a:r>
            <a:r>
              <a:rPr lang="es-ES" dirty="0" smtClean="0"/>
              <a:t> en </a:t>
            </a:r>
            <a:r>
              <a:rPr lang="es-ES" dirty="0" err="1" smtClean="0"/>
              <a:t>definicions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>
              <a:buFont typeface="Wingdings" charset="2"/>
              <a:buChar char="§"/>
            </a:pPr>
            <a:r>
              <a:rPr lang="es-ES" b="1" dirty="0" smtClean="0"/>
              <a:t>Practicar el </a:t>
            </a:r>
            <a:r>
              <a:rPr lang="es-ES" b="1" dirty="0" err="1" smtClean="0"/>
              <a:t>càlcul</a:t>
            </a:r>
            <a:r>
              <a:rPr lang="es-ES" b="1" dirty="0" smtClean="0"/>
              <a:t> mental.</a:t>
            </a:r>
          </a:p>
          <a:p>
            <a:r>
              <a:rPr lang="es-ES" dirty="0" smtClean="0"/>
              <a:t>El </a:t>
            </a:r>
            <a:r>
              <a:rPr lang="es-ES" dirty="0" err="1" smtClean="0"/>
              <a:t>càlcul</a:t>
            </a:r>
            <a:r>
              <a:rPr lang="es-ES" dirty="0" smtClean="0"/>
              <a:t> mental, </a:t>
            </a:r>
            <a:r>
              <a:rPr lang="es-ES" dirty="0" err="1" smtClean="0"/>
              <a:t>considerat</a:t>
            </a:r>
            <a:r>
              <a:rPr lang="es-ES" dirty="0" smtClean="0"/>
              <a:t> </a:t>
            </a:r>
            <a:r>
              <a:rPr lang="es-ES" dirty="0" err="1" smtClean="0"/>
              <a:t>d’una</a:t>
            </a:r>
            <a:r>
              <a:rPr lang="es-ES" dirty="0" smtClean="0"/>
              <a:t> </a:t>
            </a:r>
            <a:r>
              <a:rPr lang="es-ES" dirty="0" err="1" smtClean="0"/>
              <a:t>altra</a:t>
            </a:r>
            <a:r>
              <a:rPr lang="es-ES" dirty="0" smtClean="0"/>
              <a:t> </a:t>
            </a:r>
            <a:r>
              <a:rPr lang="es-ES" dirty="0" err="1" smtClean="0"/>
              <a:t>època</a:t>
            </a:r>
            <a:r>
              <a:rPr lang="es-ES" dirty="0" smtClean="0"/>
              <a:t> per </a:t>
            </a:r>
            <a:r>
              <a:rPr lang="es-ES" dirty="0" err="1" smtClean="0"/>
              <a:t>determinats</a:t>
            </a:r>
            <a:r>
              <a:rPr lang="es-ES" dirty="0" smtClean="0"/>
              <a:t> </a:t>
            </a:r>
            <a:r>
              <a:rPr lang="es-ES" dirty="0" err="1" smtClean="0"/>
              <a:t>sectors</a:t>
            </a:r>
            <a:r>
              <a:rPr lang="es-ES" dirty="0" smtClean="0"/>
              <a:t>, </a:t>
            </a:r>
            <a:r>
              <a:rPr lang="es-ES" dirty="0" err="1" smtClean="0"/>
              <a:t>afavoreix</a:t>
            </a:r>
            <a:r>
              <a:rPr lang="es-ES" dirty="0" smtClean="0"/>
              <a:t> </a:t>
            </a:r>
            <a:r>
              <a:rPr lang="es-ES" dirty="0" err="1" smtClean="0"/>
              <a:t>l’agilitat</a:t>
            </a:r>
            <a:r>
              <a:rPr lang="es-ES" dirty="0" smtClean="0"/>
              <a:t> mental, el factor </a:t>
            </a:r>
            <a:r>
              <a:rPr lang="es-ES" dirty="0" err="1" smtClean="0"/>
              <a:t>numèric</a:t>
            </a:r>
            <a:r>
              <a:rPr lang="es-ES" dirty="0" smtClean="0"/>
              <a:t> i evita la </a:t>
            </a:r>
            <a:r>
              <a:rPr lang="es-ES" dirty="0" err="1" smtClean="0"/>
              <a:t>dependència</a:t>
            </a:r>
            <a:r>
              <a:rPr lang="es-ES" dirty="0" smtClean="0"/>
              <a:t> </a:t>
            </a:r>
            <a:r>
              <a:rPr lang="es-ES" dirty="0" err="1" smtClean="0"/>
              <a:t>tecnològica</a:t>
            </a:r>
            <a:r>
              <a:rPr lang="es-ES" dirty="0" smtClean="0"/>
              <a:t> de forma desmesurada.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42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1600" y="1219200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Exemples</a:t>
            </a:r>
            <a:r>
              <a:rPr lang="es-ES_tradnl" dirty="0" smtClean="0"/>
              <a:t>:</a:t>
            </a:r>
          </a:p>
          <a:p>
            <a:pPr marL="342900" indent="-342900">
              <a:buAutoNum type="arabicPlain"/>
            </a:pPr>
            <a:r>
              <a:rPr lang="es-ES_tradnl" dirty="0" smtClean="0"/>
              <a:t>Limitar l’</a:t>
            </a:r>
            <a:r>
              <a:rPr lang="es-ES" dirty="0" err="1" smtClean="0"/>
              <a:t>ús</a:t>
            </a:r>
            <a:r>
              <a:rPr lang="es-ES" dirty="0" smtClean="0"/>
              <a:t> de la calculadora a la </a:t>
            </a:r>
            <a:r>
              <a:rPr lang="es-ES" dirty="0" err="1" smtClean="0"/>
              <a:t>resolució</a:t>
            </a:r>
            <a:r>
              <a:rPr lang="es-ES" dirty="0" smtClean="0"/>
              <a:t> de </a:t>
            </a:r>
            <a:r>
              <a:rPr lang="es-ES" dirty="0" err="1" smtClean="0"/>
              <a:t>problemes</a:t>
            </a:r>
            <a:r>
              <a:rPr lang="es-ES" dirty="0" smtClean="0"/>
              <a:t>.</a:t>
            </a:r>
          </a:p>
          <a:p>
            <a:pPr marL="342900" indent="-342900">
              <a:buAutoNum type="arabicPlain"/>
            </a:pPr>
            <a:r>
              <a:rPr lang="es-ES" dirty="0" smtClean="0"/>
              <a:t>Potenciar i primar el </a:t>
            </a:r>
            <a:r>
              <a:rPr lang="es-ES" dirty="0" err="1" smtClean="0"/>
              <a:t>càlcul</a:t>
            </a:r>
            <a:r>
              <a:rPr lang="es-ES" dirty="0" smtClean="0"/>
              <a:t> mental.</a:t>
            </a:r>
          </a:p>
          <a:p>
            <a:pPr marL="342900" indent="-342900">
              <a:buAutoNum type="arabicPlain"/>
            </a:pPr>
            <a:endParaRPr lang="es-ES" dirty="0"/>
          </a:p>
          <a:p>
            <a:pPr marL="285750" indent="-285750">
              <a:buFont typeface="Wingdings" charset="2"/>
              <a:buChar char="§"/>
            </a:pPr>
            <a:r>
              <a:rPr lang="es-ES" b="1" dirty="0" smtClean="0"/>
              <a:t>Usar la calculadora </a:t>
            </a:r>
            <a:r>
              <a:rPr lang="es-ES" b="1" dirty="0" err="1" smtClean="0"/>
              <a:t>però</a:t>
            </a:r>
            <a:r>
              <a:rPr lang="es-ES" b="1" dirty="0" smtClean="0"/>
              <a:t> evitar-</a:t>
            </a:r>
            <a:r>
              <a:rPr lang="es-ES" b="1" dirty="0" err="1" smtClean="0"/>
              <a:t>ne</a:t>
            </a:r>
            <a:r>
              <a:rPr lang="es-ES" b="1" dirty="0" smtClean="0"/>
              <a:t> la </a:t>
            </a:r>
            <a:r>
              <a:rPr lang="es-ES" b="1" dirty="0" err="1" smtClean="0"/>
              <a:t>dependència</a:t>
            </a:r>
            <a:r>
              <a:rPr lang="es-ES" b="1" dirty="0" smtClean="0"/>
              <a:t>.</a:t>
            </a:r>
          </a:p>
          <a:p>
            <a:r>
              <a:rPr lang="es-ES" dirty="0" smtClean="0"/>
              <a:t>Es </a:t>
            </a:r>
            <a:r>
              <a:rPr lang="es-ES" dirty="0" err="1" smtClean="0"/>
              <a:t>bo</a:t>
            </a:r>
            <a:r>
              <a:rPr lang="es-ES" dirty="0" smtClean="0"/>
              <a:t> </a:t>
            </a:r>
            <a:r>
              <a:rPr lang="es-ES" dirty="0" err="1" smtClean="0"/>
              <a:t>utilitzar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mitjans</a:t>
            </a:r>
            <a:r>
              <a:rPr lang="es-ES" dirty="0" smtClean="0"/>
              <a:t> </a:t>
            </a:r>
            <a:r>
              <a:rPr lang="es-ES" dirty="0" err="1" smtClean="0"/>
              <a:t>tecnològics</a:t>
            </a:r>
            <a:r>
              <a:rPr lang="es-ES" dirty="0" smtClean="0"/>
              <a:t> </a:t>
            </a:r>
            <a:r>
              <a:rPr lang="es-ES" dirty="0" err="1" smtClean="0"/>
              <a:t>però</a:t>
            </a:r>
            <a:r>
              <a:rPr lang="es-ES" dirty="0" smtClean="0"/>
              <a:t> </a:t>
            </a:r>
            <a:r>
              <a:rPr lang="es-ES" dirty="0" err="1" smtClean="0"/>
              <a:t>sense</a:t>
            </a:r>
            <a:r>
              <a:rPr lang="es-ES" dirty="0" smtClean="0"/>
              <a:t> convertir-se en </a:t>
            </a:r>
            <a:r>
              <a:rPr lang="es-ES" b="1" i="1" dirty="0" err="1" smtClean="0"/>
              <a:t>esclau</a:t>
            </a:r>
            <a:r>
              <a:rPr lang="es-ES" dirty="0" smtClean="0"/>
              <a:t>. Cal </a:t>
            </a:r>
            <a:r>
              <a:rPr lang="es-ES" dirty="0" err="1" smtClean="0"/>
              <a:t>fer-ne</a:t>
            </a:r>
            <a:r>
              <a:rPr lang="es-ES" dirty="0" smtClean="0"/>
              <a:t> un </a:t>
            </a:r>
            <a:r>
              <a:rPr lang="es-ES" dirty="0" err="1" smtClean="0"/>
              <a:t>ús</a:t>
            </a:r>
            <a:r>
              <a:rPr lang="es-ES" dirty="0" smtClean="0"/>
              <a:t> </a:t>
            </a:r>
            <a:r>
              <a:rPr lang="es-ES" dirty="0" err="1" smtClean="0"/>
              <a:t>selectiu</a:t>
            </a:r>
            <a:r>
              <a:rPr lang="es-ES" dirty="0" smtClean="0"/>
              <a:t> en </a:t>
            </a:r>
            <a:r>
              <a:rPr lang="es-ES" dirty="0" err="1" smtClean="0"/>
              <a:t>funció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moments</a:t>
            </a:r>
            <a:r>
              <a:rPr lang="es-ES" dirty="0" smtClean="0"/>
              <a:t>, </a:t>
            </a:r>
            <a:r>
              <a:rPr lang="es-ES" dirty="0" err="1" smtClean="0"/>
              <a:t>situacions</a:t>
            </a:r>
            <a:r>
              <a:rPr lang="es-ES" dirty="0" smtClean="0"/>
              <a:t> i </a:t>
            </a:r>
            <a:r>
              <a:rPr lang="es-ES" dirty="0" err="1" smtClean="0"/>
              <a:t>necessitats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Exemples</a:t>
            </a:r>
            <a:r>
              <a:rPr lang="es-ES" dirty="0" smtClean="0"/>
              <a:t>: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Alumne</a:t>
            </a:r>
            <a:r>
              <a:rPr lang="es-ES" dirty="0" smtClean="0"/>
              <a:t>: </a:t>
            </a:r>
            <a:r>
              <a:rPr lang="es-ES" i="1" dirty="0" smtClean="0"/>
              <a:t>“Jaume, la calculadora </a:t>
            </a:r>
            <a:r>
              <a:rPr lang="es-ES" i="1" dirty="0" err="1" smtClean="0"/>
              <a:t>s’ha</a:t>
            </a:r>
            <a:r>
              <a:rPr lang="es-ES" i="1" dirty="0" smtClean="0"/>
              <a:t> </a:t>
            </a:r>
            <a:r>
              <a:rPr lang="es-ES" i="1" dirty="0" err="1" smtClean="0"/>
              <a:t>equivocat</a:t>
            </a:r>
            <a:r>
              <a:rPr lang="es-ES" i="1" dirty="0" smtClean="0"/>
              <a:t> </a:t>
            </a:r>
            <a:r>
              <a:rPr lang="mr-IN" i="1" dirty="0" smtClean="0"/>
              <a:t>…</a:t>
            </a:r>
            <a:r>
              <a:rPr lang="es-ES" i="1" dirty="0" smtClean="0"/>
              <a:t> “</a:t>
            </a:r>
          </a:p>
          <a:p>
            <a:pPr marL="342900" indent="-342900">
              <a:buAutoNum type="arabicPlain"/>
            </a:pPr>
            <a:r>
              <a:rPr lang="es-ES" dirty="0" smtClean="0"/>
              <a:t>Donar un </a:t>
            </a:r>
            <a:r>
              <a:rPr lang="es-ES" dirty="0" err="1" smtClean="0"/>
              <a:t>resultat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a </a:t>
            </a:r>
            <a:r>
              <a:rPr lang="es-ES" dirty="0" err="1" smtClean="0"/>
              <a:t>bo</a:t>
            </a:r>
            <a:r>
              <a:rPr lang="es-ES" dirty="0" smtClean="0"/>
              <a:t> </a:t>
            </a:r>
            <a:r>
              <a:rPr lang="es-ES" dirty="0" err="1" smtClean="0"/>
              <a:t>perquè</a:t>
            </a:r>
            <a:r>
              <a:rPr lang="es-ES" dirty="0" smtClean="0"/>
              <a:t> </a:t>
            </a:r>
            <a:r>
              <a:rPr lang="es-ES" dirty="0" err="1" smtClean="0"/>
              <a:t>s’ha</a:t>
            </a:r>
            <a:r>
              <a:rPr lang="es-ES" dirty="0" smtClean="0"/>
              <a:t> </a:t>
            </a:r>
            <a:r>
              <a:rPr lang="es-ES" dirty="0" err="1" smtClean="0"/>
              <a:t>utilitzat</a:t>
            </a:r>
            <a:r>
              <a:rPr lang="es-ES" dirty="0" smtClean="0"/>
              <a:t> la calculadora?</a:t>
            </a:r>
          </a:p>
          <a:p>
            <a:endParaRPr lang="es-ES" dirty="0"/>
          </a:p>
          <a:p>
            <a:pPr marL="285750" indent="-285750">
              <a:buFont typeface="Wingdings" charset="2"/>
              <a:buChar char="§"/>
            </a:pPr>
            <a:r>
              <a:rPr lang="es-ES_tradnl" b="1" dirty="0" smtClean="0"/>
              <a:t>Aplicar les noves </a:t>
            </a:r>
            <a:r>
              <a:rPr lang="es-ES_tradnl" b="1" dirty="0" err="1" smtClean="0"/>
              <a:t>tecnologies</a:t>
            </a:r>
            <a:r>
              <a:rPr lang="es-ES_tradnl" b="1" dirty="0" smtClean="0"/>
              <a:t>.</a:t>
            </a:r>
          </a:p>
          <a:p>
            <a:r>
              <a:rPr lang="es-ES_tradnl" dirty="0" err="1" smtClean="0"/>
              <a:t>Utilitzar</a:t>
            </a:r>
            <a:r>
              <a:rPr lang="es-ES_tradnl" dirty="0" smtClean="0"/>
              <a:t> les noves </a:t>
            </a:r>
            <a:r>
              <a:rPr lang="es-ES_tradnl" dirty="0" err="1" smtClean="0"/>
              <a:t>tecnologies</a:t>
            </a:r>
            <a:r>
              <a:rPr lang="es-ES_tradnl" dirty="0" smtClean="0"/>
              <a:t> </a:t>
            </a:r>
            <a:r>
              <a:rPr lang="es-ES_tradnl" dirty="0" err="1" smtClean="0"/>
              <a:t>com</a:t>
            </a:r>
            <a:r>
              <a:rPr lang="es-ES_tradnl" dirty="0" smtClean="0"/>
              <a:t> a </a:t>
            </a:r>
            <a:r>
              <a:rPr lang="es-ES_tradnl" dirty="0" err="1" smtClean="0"/>
              <a:t>complement</a:t>
            </a:r>
            <a:r>
              <a:rPr lang="es-ES_tradnl" dirty="0" smtClean="0"/>
              <a:t> en la </a:t>
            </a:r>
            <a:r>
              <a:rPr lang="es-ES_tradnl" dirty="0" err="1" smtClean="0"/>
              <a:t>formaci</a:t>
            </a:r>
            <a:r>
              <a:rPr lang="es-ES" dirty="0" err="1" smtClean="0"/>
              <a:t>ó</a:t>
            </a:r>
            <a:r>
              <a:rPr lang="es-ES" dirty="0" smtClean="0"/>
              <a:t> </a:t>
            </a:r>
            <a:r>
              <a:rPr lang="es-ES" dirty="0" err="1" smtClean="0"/>
              <a:t>matemàtica</a:t>
            </a:r>
            <a:r>
              <a:rPr lang="es-ES" dirty="0" smtClean="0"/>
              <a:t> </a:t>
            </a:r>
            <a:r>
              <a:rPr lang="es-ES" dirty="0" err="1" smtClean="0"/>
              <a:t>possibilita</a:t>
            </a:r>
            <a:r>
              <a:rPr lang="es-ES" dirty="0" smtClean="0"/>
              <a:t> </a:t>
            </a:r>
            <a:r>
              <a:rPr lang="es-ES" dirty="0" err="1" smtClean="0"/>
              <a:t>nous</a:t>
            </a:r>
            <a:r>
              <a:rPr lang="es-ES" dirty="0" smtClean="0"/>
              <a:t> </a:t>
            </a:r>
            <a:r>
              <a:rPr lang="es-ES" dirty="0" err="1" smtClean="0"/>
              <a:t>horitzons</a:t>
            </a:r>
            <a:r>
              <a:rPr lang="es-ES" dirty="0" smtClean="0"/>
              <a:t> i </a:t>
            </a:r>
            <a:r>
              <a:rPr lang="es-ES" dirty="0" err="1" smtClean="0"/>
              <a:t>enriqueix</a:t>
            </a:r>
            <a:r>
              <a:rPr lang="es-ES" dirty="0" smtClean="0"/>
              <a:t> el </a:t>
            </a:r>
            <a:r>
              <a:rPr lang="es-ES" dirty="0" err="1" smtClean="0"/>
              <a:t>procés</a:t>
            </a:r>
            <a:r>
              <a:rPr lang="es-ES" dirty="0" smtClean="0"/>
              <a:t> </a:t>
            </a:r>
            <a:r>
              <a:rPr lang="es-ES" dirty="0" err="1" smtClean="0"/>
              <a:t>d’aprenentatge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Exemples</a:t>
            </a:r>
            <a:r>
              <a:rPr lang="es-ES" dirty="0" smtClean="0"/>
              <a:t>: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Geogebra</a:t>
            </a:r>
            <a:endParaRPr lang="es-ES" dirty="0" smtClean="0"/>
          </a:p>
          <a:p>
            <a:pPr marL="342900" indent="-342900">
              <a:buAutoNum type="arabicPlain"/>
            </a:pPr>
            <a:r>
              <a:rPr lang="es-ES" dirty="0" smtClean="0"/>
              <a:t>Calculadora </a:t>
            </a:r>
            <a:r>
              <a:rPr lang="es-ES" dirty="0" err="1" smtClean="0"/>
              <a:t>Wiris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287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1600" y="914400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_tradnl" b="1" dirty="0" err="1" smtClean="0"/>
              <a:t>Fer</a:t>
            </a:r>
            <a:r>
              <a:rPr lang="es-ES_tradnl" b="1" dirty="0" smtClean="0"/>
              <a:t> que </a:t>
            </a:r>
            <a:r>
              <a:rPr lang="es-ES_tradnl" b="1" dirty="0" err="1" smtClean="0"/>
              <a:t>l’alumnat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s’impliqui</a:t>
            </a:r>
            <a:r>
              <a:rPr lang="es-ES_tradnl" b="1" dirty="0" smtClean="0"/>
              <a:t> i </a:t>
            </a:r>
            <a:r>
              <a:rPr lang="es-ES_tradnl" b="1" dirty="0" err="1" smtClean="0"/>
              <a:t>perseveri</a:t>
            </a:r>
            <a:r>
              <a:rPr lang="es-ES_tradnl" b="1" dirty="0" smtClean="0"/>
              <a:t>.</a:t>
            </a:r>
          </a:p>
          <a:p>
            <a:r>
              <a:rPr lang="es-ES_tradnl" dirty="0" smtClean="0"/>
              <a:t>Cal que </a:t>
            </a:r>
            <a:r>
              <a:rPr lang="es-ES_tradnl" dirty="0" err="1" smtClean="0"/>
              <a:t>l’alumnat</a:t>
            </a:r>
            <a:r>
              <a:rPr lang="es-ES_tradnl" dirty="0" smtClean="0"/>
              <a:t> </a:t>
            </a:r>
            <a:r>
              <a:rPr lang="es-ES_tradnl" dirty="0" err="1" smtClean="0"/>
              <a:t>entengui</a:t>
            </a:r>
            <a:r>
              <a:rPr lang="es-ES_tradnl" dirty="0" smtClean="0"/>
              <a:t> que </a:t>
            </a:r>
            <a:r>
              <a:rPr lang="es-ES_tradnl" dirty="0" err="1" smtClean="0"/>
              <a:t>l’objectiu</a:t>
            </a:r>
            <a:r>
              <a:rPr lang="es-ES_tradnl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“</a:t>
            </a:r>
            <a:r>
              <a:rPr lang="es-ES" i="1" dirty="0" smtClean="0"/>
              <a:t>arribar a </a:t>
            </a:r>
            <a:r>
              <a:rPr lang="mr-IN" i="1" dirty="0" smtClean="0"/>
              <a:t>…</a:t>
            </a:r>
            <a:r>
              <a:rPr lang="es-ES" i="1" dirty="0" smtClean="0"/>
              <a:t> , no la </a:t>
            </a:r>
            <a:r>
              <a:rPr lang="es-ES" i="1" dirty="0" err="1" smtClean="0"/>
              <a:t>velocitat</a:t>
            </a:r>
            <a:r>
              <a:rPr lang="es-ES" i="1" dirty="0" smtClean="0"/>
              <a:t> </a:t>
            </a:r>
            <a:r>
              <a:rPr lang="es-ES" i="1" dirty="0" err="1" smtClean="0"/>
              <a:t>amb</a:t>
            </a:r>
            <a:r>
              <a:rPr lang="es-ES" i="1" dirty="0" smtClean="0"/>
              <a:t> la </a:t>
            </a:r>
            <a:r>
              <a:rPr lang="es-ES" i="1" dirty="0" err="1" smtClean="0"/>
              <a:t>qual</a:t>
            </a:r>
            <a:r>
              <a:rPr lang="es-ES" i="1" dirty="0" smtClean="0"/>
              <a:t> </a:t>
            </a:r>
            <a:r>
              <a:rPr lang="es-ES" i="1" dirty="0" err="1" smtClean="0"/>
              <a:t>s’hi</a:t>
            </a:r>
            <a:r>
              <a:rPr lang="es-ES" i="1" dirty="0" smtClean="0"/>
              <a:t> arriba”. </a:t>
            </a:r>
            <a:r>
              <a:rPr lang="es-ES" dirty="0" err="1" smtClean="0"/>
              <a:t>Tothom</a:t>
            </a:r>
            <a:r>
              <a:rPr lang="es-ES" dirty="0" smtClean="0"/>
              <a:t> té unes </a:t>
            </a:r>
            <a:r>
              <a:rPr lang="es-ES" dirty="0" err="1" smtClean="0"/>
              <a:t>capacitats</a:t>
            </a:r>
            <a:r>
              <a:rPr lang="es-ES" dirty="0" smtClean="0"/>
              <a:t> que </a:t>
            </a:r>
            <a:r>
              <a:rPr lang="es-ES" dirty="0" err="1" smtClean="0"/>
              <a:t>pot</a:t>
            </a:r>
            <a:r>
              <a:rPr lang="es-ES" dirty="0" smtClean="0"/>
              <a:t> </a:t>
            </a:r>
            <a:r>
              <a:rPr lang="es-ES" dirty="0" err="1" smtClean="0"/>
              <a:t>desenvolupar</a:t>
            </a:r>
            <a:r>
              <a:rPr lang="es-ES" dirty="0" smtClean="0"/>
              <a:t>, </a:t>
            </a:r>
            <a:r>
              <a:rPr lang="es-ES" dirty="0" err="1" smtClean="0"/>
              <a:t>tot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qüestió</a:t>
            </a:r>
            <a:r>
              <a:rPr lang="es-ES" dirty="0" smtClean="0"/>
              <a:t> de posar-</a:t>
            </a:r>
            <a:r>
              <a:rPr lang="es-ES" dirty="0" err="1" smtClean="0"/>
              <a:t>s’hi</a:t>
            </a:r>
            <a:r>
              <a:rPr lang="es-ES" dirty="0" smtClean="0"/>
              <a:t> </a:t>
            </a:r>
            <a:r>
              <a:rPr lang="es-ES" dirty="0" err="1" smtClean="0"/>
              <a:t>seriosament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esforç</a:t>
            </a:r>
            <a:r>
              <a:rPr lang="es-ES" dirty="0" smtClean="0"/>
              <a:t>, </a:t>
            </a:r>
            <a:r>
              <a:rPr lang="es-ES" dirty="0" err="1" smtClean="0"/>
              <a:t>sacrifici</a:t>
            </a:r>
            <a:r>
              <a:rPr lang="es-ES" dirty="0" smtClean="0"/>
              <a:t> i </a:t>
            </a:r>
            <a:r>
              <a:rPr lang="es-ES" dirty="0" err="1" smtClean="0"/>
              <a:t>responsabilitat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Exemples</a:t>
            </a:r>
            <a:r>
              <a:rPr lang="es-ES" dirty="0" smtClean="0"/>
              <a:t>: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Diàleg</a:t>
            </a:r>
            <a:r>
              <a:rPr lang="es-ES" dirty="0" smtClean="0"/>
              <a:t> </a:t>
            </a:r>
            <a:r>
              <a:rPr lang="es-ES" dirty="0" err="1" smtClean="0"/>
              <a:t>permanent</a:t>
            </a:r>
            <a:r>
              <a:rPr lang="es-ES" dirty="0" smtClean="0"/>
              <a:t> (escoltar).</a:t>
            </a:r>
          </a:p>
          <a:p>
            <a:pPr marL="342900" indent="-342900">
              <a:buAutoNum type="arabicPlain"/>
            </a:pPr>
            <a:r>
              <a:rPr lang="es-ES" dirty="0" smtClean="0"/>
              <a:t>Ser </a:t>
            </a:r>
            <a:r>
              <a:rPr lang="es-ES" dirty="0" err="1" smtClean="0"/>
              <a:t>capaç</a:t>
            </a:r>
            <a:r>
              <a:rPr lang="es-ES" dirty="0" smtClean="0"/>
              <a:t> de </a:t>
            </a:r>
            <a:r>
              <a:rPr lang="es-ES" dirty="0" err="1" smtClean="0"/>
              <a:t>transmetre</a:t>
            </a:r>
            <a:r>
              <a:rPr lang="es-ES" dirty="0" smtClean="0"/>
              <a:t> </a:t>
            </a:r>
            <a:r>
              <a:rPr lang="es-ES" dirty="0" err="1" smtClean="0"/>
              <a:t>seguretat</a:t>
            </a:r>
            <a:r>
              <a:rPr lang="es-ES" dirty="0" smtClean="0"/>
              <a:t>  en la tasca </a:t>
            </a:r>
            <a:r>
              <a:rPr lang="es-ES" dirty="0" err="1" smtClean="0"/>
              <a:t>d’acompanyament</a:t>
            </a:r>
            <a:r>
              <a:rPr lang="es-ES" dirty="0" smtClean="0"/>
              <a:t>.</a:t>
            </a:r>
          </a:p>
          <a:p>
            <a:pPr marL="342900" indent="-342900">
              <a:buAutoNum type="arabicPlain"/>
            </a:pPr>
            <a:r>
              <a:rPr lang="es-ES" dirty="0" err="1" smtClean="0"/>
              <a:t>Valoració</a:t>
            </a:r>
            <a:r>
              <a:rPr lang="es-ES" dirty="0" smtClean="0"/>
              <a:t> de </a:t>
            </a:r>
            <a:r>
              <a:rPr lang="es-ES" dirty="0" err="1" smtClean="0"/>
              <a:t>l’actitud</a:t>
            </a:r>
            <a:r>
              <a:rPr lang="es-ES" dirty="0" smtClean="0"/>
              <a:t> </a:t>
            </a:r>
            <a:r>
              <a:rPr lang="es-ES" dirty="0" err="1" smtClean="0"/>
              <a:t>pel</a:t>
            </a:r>
            <a:r>
              <a:rPr lang="es-ES" dirty="0" smtClean="0"/>
              <a:t> que fa a </a:t>
            </a:r>
            <a:r>
              <a:rPr lang="es-ES" dirty="0" err="1" smtClean="0"/>
              <a:t>l’avaluació</a:t>
            </a:r>
            <a:r>
              <a:rPr lang="es-ES" dirty="0" smtClean="0"/>
              <a:t> en </a:t>
            </a:r>
            <a:r>
              <a:rPr lang="es-ES" dirty="0" err="1" smtClean="0"/>
              <a:t>concret</a:t>
            </a:r>
            <a:r>
              <a:rPr lang="es-ES" dirty="0" smtClean="0"/>
              <a:t> i al </a:t>
            </a:r>
            <a:r>
              <a:rPr lang="es-ES" dirty="0" err="1" smtClean="0"/>
              <a:t>procés</a:t>
            </a:r>
            <a:r>
              <a:rPr lang="es-ES" dirty="0" smtClean="0"/>
              <a:t> </a:t>
            </a:r>
            <a:r>
              <a:rPr lang="es-ES" dirty="0" err="1" smtClean="0"/>
              <a:t>educatiu</a:t>
            </a:r>
            <a:r>
              <a:rPr lang="es-ES" dirty="0" smtClean="0"/>
              <a:t> en general.	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18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3768" y="154032"/>
            <a:ext cx="3774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b="1" dirty="0" smtClean="0">
              <a:solidFill>
                <a:srgbClr val="A5262A"/>
              </a:solidFill>
            </a:endParaRPr>
          </a:p>
          <a:p>
            <a:pPr algn="ctr"/>
            <a:r>
              <a:rPr lang="es-ES_tradnl" sz="2400" b="1" dirty="0" smtClean="0">
                <a:solidFill>
                  <a:srgbClr val="A5262A"/>
                </a:solidFill>
              </a:rPr>
              <a:t>RESOLUCIÓ </a:t>
            </a:r>
            <a:r>
              <a:rPr lang="es-ES_tradnl" sz="2400" b="1" dirty="0">
                <a:solidFill>
                  <a:srgbClr val="A5262A"/>
                </a:solidFill>
              </a:rPr>
              <a:t>DE PROBLEMES</a:t>
            </a:r>
            <a:endParaRPr lang="es-ES_tradnl" sz="2400" dirty="0">
              <a:solidFill>
                <a:srgbClr val="A5262A"/>
              </a:solidFill>
            </a:endParaRPr>
          </a:p>
          <a:p>
            <a:pPr algn="ctr"/>
            <a:r>
              <a:rPr lang="es-ES_tradnl" sz="2400" b="1" dirty="0">
                <a:solidFill>
                  <a:srgbClr val="A5262A"/>
                </a:solidFill>
              </a:rPr>
              <a:t> </a:t>
            </a:r>
            <a:endParaRPr lang="es-ES_tradnl" sz="2400" dirty="0">
              <a:solidFill>
                <a:srgbClr val="A5262A"/>
              </a:solidFill>
            </a:endParaRPr>
          </a:p>
          <a:p>
            <a:pPr algn="ctr"/>
            <a:endParaRPr lang="es-ES_tradnl" sz="2400" dirty="0">
              <a:solidFill>
                <a:srgbClr val="A5262A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9552" y="59107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b="1" dirty="0" smtClean="0"/>
          </a:p>
          <a:p>
            <a:endParaRPr lang="es-ES_tradnl" b="1" dirty="0"/>
          </a:p>
          <a:p>
            <a:pPr marL="342900" indent="-342900">
              <a:buAutoNum type="arabicPlain"/>
            </a:pPr>
            <a:r>
              <a:rPr lang="es-ES_tradnl" b="1" dirty="0" smtClean="0"/>
              <a:t>La primera </a:t>
            </a:r>
            <a:r>
              <a:rPr lang="es-ES_tradnl" b="1" dirty="0"/>
              <a:t>pregunta que </a:t>
            </a:r>
            <a:r>
              <a:rPr lang="es-ES_tradnl" b="1" dirty="0" err="1"/>
              <a:t>ens</a:t>
            </a:r>
            <a:r>
              <a:rPr lang="es-ES_tradnl" b="1" dirty="0"/>
              <a:t> </a:t>
            </a:r>
            <a:r>
              <a:rPr lang="es-ES_tradnl" b="1" dirty="0" err="1"/>
              <a:t>hem</a:t>
            </a:r>
            <a:r>
              <a:rPr lang="es-ES_tradnl" b="1" dirty="0"/>
              <a:t> de </a:t>
            </a:r>
            <a:r>
              <a:rPr lang="es-ES_tradnl" b="1" dirty="0" err="1" smtClean="0"/>
              <a:t>fer</a:t>
            </a:r>
            <a:r>
              <a:rPr lang="es-ES_tradnl" b="1" dirty="0" smtClean="0"/>
              <a:t> … </a:t>
            </a:r>
            <a:r>
              <a:rPr lang="es-ES_tradnl" b="1" dirty="0" err="1" smtClean="0"/>
              <a:t>Qu</a:t>
            </a:r>
            <a:r>
              <a:rPr lang="es-ES" b="1" dirty="0" err="1" smtClean="0"/>
              <a:t>è</a:t>
            </a:r>
            <a:r>
              <a:rPr lang="es-ES" b="1" dirty="0" smtClean="0"/>
              <a:t> </a:t>
            </a:r>
            <a:r>
              <a:rPr lang="es-ES" b="1" dirty="0" err="1" smtClean="0"/>
              <a:t>és</a:t>
            </a:r>
            <a:r>
              <a:rPr lang="es-ES" b="1" dirty="0" smtClean="0"/>
              <a:t> un problema?</a:t>
            </a:r>
            <a:endParaRPr lang="es-ES_tradnl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2663552"/>
            <a:ext cx="2011680" cy="2133600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4294967295"/>
          </p:nvPr>
        </p:nvSpPr>
        <p:spPr>
          <a:xfrm>
            <a:off x="4716016" y="1052737"/>
            <a:ext cx="2088232" cy="792088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es-ES_tradnl" sz="1800" dirty="0"/>
              <a:t> </a:t>
            </a:r>
            <a:r>
              <a:rPr lang="es-ES_tradnl" sz="1800" dirty="0" smtClean="0"/>
              <a:t>     </a:t>
            </a:r>
            <a:r>
              <a:rPr lang="es-ES_tradnl" sz="1800" b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9194" y="622082"/>
            <a:ext cx="445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2	La </a:t>
            </a:r>
            <a:r>
              <a:rPr lang="es-ES_tradnl" b="1" dirty="0" err="1" smtClean="0"/>
              <a:t>resolució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d'un</a:t>
            </a:r>
            <a:r>
              <a:rPr lang="es-ES_tradnl" b="1" dirty="0" smtClean="0"/>
              <a:t> problema comporta …</a:t>
            </a:r>
            <a:r>
              <a:rPr lang="es-ES_tradnl" dirty="0" smtClean="0"/>
              <a:t> </a:t>
            </a:r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971550" y="1268413"/>
            <a:ext cx="72009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ü"/>
            </a:pPr>
            <a:r>
              <a:rPr lang="es-ES_tradnl" dirty="0" err="1" smtClean="0"/>
              <a:t>Entendre</a:t>
            </a:r>
            <a:r>
              <a:rPr lang="es-ES_tradnl" dirty="0" smtClean="0"/>
              <a:t> </a:t>
            </a:r>
            <a:r>
              <a:rPr lang="es-ES_tradnl" dirty="0" err="1" smtClean="0"/>
              <a:t>l'enunciat</a:t>
            </a:r>
            <a:r>
              <a:rPr lang="es-ES_tradnl" dirty="0" smtClean="0"/>
              <a:t> </a:t>
            </a:r>
            <a:r>
              <a:rPr lang="es-ES_tradnl" dirty="0" err="1" smtClean="0"/>
              <a:t>i</a:t>
            </a:r>
            <a:r>
              <a:rPr lang="es-ES_tradnl" dirty="0" smtClean="0"/>
              <a:t> interpretar la </a:t>
            </a:r>
            <a:r>
              <a:rPr lang="es-ES_tradnl" dirty="0" err="1" smtClean="0"/>
              <a:t>informació</a:t>
            </a:r>
            <a:r>
              <a:rPr lang="es-ES_tradnl" dirty="0" smtClean="0"/>
              <a:t> (lectura comprensiva)</a:t>
            </a:r>
          </a:p>
          <a:p>
            <a:r>
              <a:rPr lang="es-ES_tradnl" dirty="0" smtClean="0"/>
              <a:t> 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 err="1" smtClean="0"/>
              <a:t>Assumir</a:t>
            </a:r>
            <a:r>
              <a:rPr lang="es-ES_tradnl" dirty="0" smtClean="0"/>
              <a:t> que es </a:t>
            </a:r>
            <a:r>
              <a:rPr lang="es-ES_tradnl" dirty="0" err="1" smtClean="0"/>
              <a:t>necessita</a:t>
            </a:r>
            <a:r>
              <a:rPr lang="es-ES_tradnl" dirty="0" smtClean="0"/>
              <a:t> </a:t>
            </a:r>
            <a:r>
              <a:rPr lang="es-ES_tradnl" dirty="0" err="1" smtClean="0"/>
              <a:t>temps</a:t>
            </a:r>
            <a:r>
              <a:rPr lang="es-ES_tradnl" dirty="0" smtClean="0"/>
              <a:t> </a:t>
            </a:r>
            <a:r>
              <a:rPr lang="es-ES_tradnl" dirty="0" err="1" smtClean="0"/>
              <a:t>i</a:t>
            </a:r>
            <a:r>
              <a:rPr lang="es-ES_tradnl" dirty="0" smtClean="0"/>
              <a:t> </a:t>
            </a:r>
            <a:r>
              <a:rPr lang="es-ES_tradnl" dirty="0" err="1" smtClean="0"/>
              <a:t>paciència</a:t>
            </a:r>
            <a:r>
              <a:rPr lang="es-ES_tradnl" dirty="0" smtClean="0"/>
              <a:t> (perseverar)</a:t>
            </a:r>
          </a:p>
          <a:p>
            <a:r>
              <a:rPr lang="es-ES_tradnl" dirty="0" smtClean="0"/>
              <a:t> 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es-ES_tradnl" dirty="0" smtClean="0"/>
              <a:t>Implicar-se, </a:t>
            </a:r>
            <a:r>
              <a:rPr lang="es-ES_tradnl" dirty="0" err="1" smtClean="0"/>
              <a:t>és</a:t>
            </a:r>
            <a:r>
              <a:rPr lang="es-ES_tradnl" dirty="0" smtClean="0"/>
              <a:t> a </a:t>
            </a:r>
            <a:r>
              <a:rPr lang="es-ES_tradnl" dirty="0" err="1" smtClean="0"/>
              <a:t>dir</a:t>
            </a:r>
            <a:r>
              <a:rPr lang="es-ES_tradnl" dirty="0" smtClean="0"/>
              <a:t>, manifestar una actitud </a:t>
            </a:r>
            <a:r>
              <a:rPr lang="es-ES_tradnl" dirty="0" err="1" smtClean="0"/>
              <a:t>oberta</a:t>
            </a:r>
            <a:r>
              <a:rPr lang="es-ES_tradnl" dirty="0" smtClean="0"/>
              <a:t>, contemplar </a:t>
            </a:r>
            <a:r>
              <a:rPr lang="es-ES_tradnl" dirty="0" err="1" smtClean="0"/>
              <a:t>diverses</a:t>
            </a:r>
            <a:r>
              <a:rPr lang="es-ES_tradnl" dirty="0" smtClean="0"/>
              <a:t> </a:t>
            </a:r>
            <a:r>
              <a:rPr lang="es-ES_tradnl" dirty="0" err="1" smtClean="0"/>
              <a:t>possibilitats</a:t>
            </a:r>
            <a:r>
              <a:rPr lang="es-ES_tradnl" dirty="0" smtClean="0"/>
              <a:t> </a:t>
            </a:r>
            <a:r>
              <a:rPr lang="es-ES_tradnl" dirty="0" err="1" smtClean="0"/>
              <a:t>i</a:t>
            </a:r>
            <a:r>
              <a:rPr lang="es-ES_tradnl" dirty="0" smtClean="0"/>
              <a:t> </a:t>
            </a:r>
            <a:r>
              <a:rPr lang="es-ES_tradnl" dirty="0" err="1" smtClean="0"/>
              <a:t>analitzar</a:t>
            </a:r>
            <a:r>
              <a:rPr lang="es-ES_tradnl" dirty="0" smtClean="0"/>
              <a:t> </a:t>
            </a:r>
            <a:r>
              <a:rPr lang="es-ES_tradnl" dirty="0" err="1" smtClean="0"/>
              <a:t>possibles</a:t>
            </a:r>
            <a:r>
              <a:rPr lang="es-ES_tradnl" dirty="0" smtClean="0"/>
              <a:t> </a:t>
            </a:r>
            <a:r>
              <a:rPr lang="es-ES_tradnl" dirty="0" err="1" smtClean="0"/>
              <a:t>respostes</a:t>
            </a:r>
            <a:r>
              <a:rPr lang="es-ES_tradnl" dirty="0" smtClean="0"/>
              <a:t> o </a:t>
            </a:r>
            <a:r>
              <a:rPr lang="es-ES_tradnl" dirty="0" err="1" smtClean="0"/>
              <a:t>solucions</a:t>
            </a:r>
            <a:r>
              <a:rPr lang="es-ES_tradnl" dirty="0" smtClean="0"/>
              <a:t> </a:t>
            </a:r>
            <a:r>
              <a:rPr lang="es-ES_tradnl" dirty="0" err="1" smtClean="0"/>
              <a:t>per</a:t>
            </a:r>
            <a:r>
              <a:rPr lang="es-ES_tradnl" dirty="0" smtClean="0"/>
              <a:t> tal de </a:t>
            </a:r>
            <a:r>
              <a:rPr lang="es-ES_tradnl" dirty="0" err="1" smtClean="0"/>
              <a:t>treure'n</a:t>
            </a:r>
            <a:r>
              <a:rPr lang="es-ES_tradnl" dirty="0" smtClean="0"/>
              <a:t> </a:t>
            </a:r>
            <a:r>
              <a:rPr lang="es-ES_tradnl" dirty="0" err="1" smtClean="0"/>
              <a:t>conclusions</a:t>
            </a:r>
            <a:endParaRPr lang="es-ES_tradnl" dirty="0" smtClean="0"/>
          </a:p>
          <a:p>
            <a:r>
              <a:rPr lang="es-ES_tradnl" dirty="0" smtClean="0"/>
              <a:t> 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 smtClean="0"/>
              <a:t>Elaborar un </a:t>
            </a:r>
            <a:r>
              <a:rPr lang="es-ES_tradnl" dirty="0" err="1" smtClean="0"/>
              <a:t>pla</a:t>
            </a:r>
            <a:r>
              <a:rPr lang="es-ES_tradnl" dirty="0" smtClean="0"/>
              <a:t> de </a:t>
            </a:r>
            <a:r>
              <a:rPr lang="es-ES_tradnl" dirty="0" err="1" smtClean="0"/>
              <a:t>treball</a:t>
            </a:r>
            <a:endParaRPr lang="es-ES_tradnl" dirty="0" smtClean="0"/>
          </a:p>
          <a:p>
            <a:r>
              <a:rPr lang="es-ES_tradnl" dirty="0" smtClean="0"/>
              <a:t>	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 err="1" smtClean="0"/>
              <a:t>Executar</a:t>
            </a:r>
            <a:r>
              <a:rPr lang="es-ES_tradnl" dirty="0" smtClean="0"/>
              <a:t> el </a:t>
            </a:r>
            <a:r>
              <a:rPr lang="es-ES_tradnl" dirty="0" err="1" smtClean="0"/>
              <a:t>pla</a:t>
            </a:r>
            <a:r>
              <a:rPr lang="es-ES_tradnl" dirty="0" smtClean="0"/>
              <a:t> </a:t>
            </a:r>
            <a:r>
              <a:rPr lang="es-ES_tradnl" dirty="0" err="1" smtClean="0"/>
              <a:t>i</a:t>
            </a:r>
            <a:r>
              <a:rPr lang="es-ES_tradnl" dirty="0" smtClean="0"/>
              <a:t> verificar la </a:t>
            </a:r>
            <a:r>
              <a:rPr lang="es-ES_tradnl" dirty="0" err="1" smtClean="0"/>
              <a:t>correcció</a:t>
            </a:r>
            <a:r>
              <a:rPr lang="es-ES_tradnl" dirty="0" smtClean="0"/>
              <a:t> </a:t>
            </a:r>
            <a:r>
              <a:rPr lang="es-ES_tradnl" dirty="0" err="1" smtClean="0"/>
              <a:t>i</a:t>
            </a:r>
            <a:r>
              <a:rPr lang="es-ES_tradnl" dirty="0" smtClean="0"/>
              <a:t> </a:t>
            </a:r>
            <a:r>
              <a:rPr lang="es-ES_tradnl" dirty="0" err="1" smtClean="0"/>
              <a:t>coherència</a:t>
            </a:r>
            <a:r>
              <a:rPr lang="es-ES_tradnl" dirty="0" smtClean="0"/>
              <a:t> del </a:t>
            </a:r>
            <a:r>
              <a:rPr lang="es-ES_tradnl" dirty="0" err="1" smtClean="0"/>
              <a:t>resultat</a:t>
            </a:r>
            <a:endParaRPr lang="es-ES_tradnl" dirty="0" smtClean="0"/>
          </a:p>
          <a:p>
            <a:r>
              <a:rPr lang="es-ES_tradnl" dirty="0" smtClean="0"/>
              <a:t>  </a:t>
            </a:r>
          </a:p>
          <a:p>
            <a:pPr marL="285750" indent="-285750">
              <a:buFont typeface="Wingdings" charset="2"/>
              <a:buChar char="ü"/>
            </a:pPr>
            <a:r>
              <a:rPr lang="es-ES_tradnl" dirty="0" err="1" smtClean="0"/>
              <a:t>Admetre</a:t>
            </a:r>
            <a:r>
              <a:rPr lang="es-ES_tradnl" dirty="0" smtClean="0"/>
              <a:t> que </a:t>
            </a:r>
            <a:r>
              <a:rPr lang="es-ES_tradnl" dirty="0" err="1" smtClean="0"/>
              <a:t>l'error</a:t>
            </a:r>
            <a:r>
              <a:rPr lang="es-ES_tradnl" dirty="0" smtClean="0"/>
              <a:t> no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forçosament</a:t>
            </a:r>
            <a:r>
              <a:rPr lang="es-ES_tradnl" dirty="0" smtClean="0"/>
              <a:t> </a:t>
            </a:r>
            <a:r>
              <a:rPr lang="es-ES_tradnl" dirty="0" err="1" smtClean="0"/>
              <a:t>negatiu</a:t>
            </a:r>
            <a:r>
              <a:rPr lang="es-ES_tradnl" dirty="0" smtClean="0"/>
              <a:t>, equivocar-se </a:t>
            </a:r>
            <a:r>
              <a:rPr lang="es-ES_tradnl" dirty="0" err="1" smtClean="0"/>
              <a:t>pot</a:t>
            </a:r>
            <a:r>
              <a:rPr lang="es-ES_tradnl" dirty="0" smtClean="0"/>
              <a:t> ser el </a:t>
            </a:r>
            <a:r>
              <a:rPr lang="es-ES_tradnl" dirty="0" err="1" smtClean="0"/>
              <a:t>punt</a:t>
            </a:r>
            <a:r>
              <a:rPr lang="es-ES_tradnl" dirty="0" smtClean="0"/>
              <a:t> de partida de noves </a:t>
            </a:r>
            <a:r>
              <a:rPr lang="es-ES_tradnl" dirty="0" err="1" smtClean="0"/>
              <a:t>fonts</a:t>
            </a:r>
            <a:r>
              <a:rPr lang="es-ES_tradnl" dirty="0" smtClean="0"/>
              <a:t> de </a:t>
            </a:r>
            <a:r>
              <a:rPr lang="es-ES_tradnl" dirty="0" err="1" smtClean="0"/>
              <a:t>coneixement</a:t>
            </a:r>
            <a:endParaRPr lang="es-ES_tradnl" dirty="0" smtClean="0"/>
          </a:p>
          <a:p>
            <a:r>
              <a:rPr lang="es-ES_tradnl" dirty="0" smtClean="0"/>
              <a:t> 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 smtClean="0"/>
              <a:t>Fer </a:t>
            </a:r>
            <a:r>
              <a:rPr lang="es-ES_tradnl" dirty="0" err="1" smtClean="0"/>
              <a:t>gràfics</a:t>
            </a:r>
            <a:r>
              <a:rPr lang="es-ES_tradnl" dirty="0" smtClean="0"/>
              <a:t> </a:t>
            </a:r>
            <a:r>
              <a:rPr lang="es-ES_tradnl" dirty="0" err="1" smtClean="0"/>
              <a:t>i</a:t>
            </a:r>
            <a:r>
              <a:rPr lang="es-ES_tradnl" dirty="0" smtClean="0"/>
              <a:t> </a:t>
            </a:r>
            <a:r>
              <a:rPr lang="es-ES_tradnl" dirty="0" err="1" smtClean="0"/>
              <a:t>representacions</a:t>
            </a:r>
            <a:endParaRPr lang="es-ES_tradnl" dirty="0" smtClean="0"/>
          </a:p>
          <a:p>
            <a:r>
              <a:rPr lang="es-ES_tradnl" dirty="0" smtClean="0"/>
              <a:t>	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 smtClean="0"/>
              <a:t>Relacionar </a:t>
            </a:r>
            <a:r>
              <a:rPr lang="es-ES_tradnl" dirty="0" err="1" smtClean="0"/>
              <a:t>situació</a:t>
            </a:r>
            <a:r>
              <a:rPr lang="es-ES_tradnl" dirty="0" smtClean="0"/>
              <a:t> - </a:t>
            </a:r>
            <a:r>
              <a:rPr lang="es-ES_tradnl" dirty="0" err="1" smtClean="0"/>
              <a:t>operació</a:t>
            </a: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8313" y="620688"/>
            <a:ext cx="2882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3	Cal </a:t>
            </a:r>
            <a:r>
              <a:rPr lang="es-ES_tradnl" b="1" dirty="0" err="1"/>
              <a:t>tenir</a:t>
            </a:r>
            <a:r>
              <a:rPr lang="es-ES_tradnl" b="1" dirty="0"/>
              <a:t> </a:t>
            </a:r>
            <a:r>
              <a:rPr lang="es-ES_tradnl" b="1" dirty="0" err="1"/>
              <a:t>present</a:t>
            </a:r>
            <a:r>
              <a:rPr lang="es-ES_tradnl" b="1" dirty="0"/>
              <a:t> </a:t>
            </a:r>
            <a:r>
              <a:rPr lang="es-ES_tradnl" b="1" dirty="0" smtClean="0"/>
              <a:t>que …</a:t>
            </a:r>
            <a:endParaRPr lang="es-ES_tradnl" dirty="0" smtClean="0"/>
          </a:p>
          <a:p>
            <a:r>
              <a:rPr lang="es-ES_tradnl" dirty="0"/>
              <a:t> </a:t>
            </a:r>
          </a:p>
          <a:p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981075" y="1295400"/>
            <a:ext cx="71818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charset="2"/>
              <a:buChar char="ü"/>
            </a:pP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dades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no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són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resum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l'enunciat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dirty="0" smtClean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 algn="just">
              <a:buFont typeface="Wingdings" charset="2"/>
              <a:buChar char="ü"/>
            </a:pPr>
            <a:r>
              <a:rPr lang="es-ES_tradnl" dirty="0" err="1" smtClean="0">
                <a:latin typeface="Arial" charset="0"/>
                <a:ea typeface="Arial" charset="0"/>
                <a:cs typeface="Arial" charset="0"/>
              </a:rPr>
              <a:t>L'organització</a:t>
            </a: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de les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dades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és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una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qüestió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molt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personal</a:t>
            </a:r>
          </a:p>
          <a:p>
            <a:pPr algn="just"/>
            <a:r>
              <a:rPr lang="es-ES_tradnl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dirty="0" smtClean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 algn="just">
              <a:buFont typeface="Wingdings" charset="2"/>
              <a:buChar char="ü"/>
            </a:pP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operacions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s'han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d'escriure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indicades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dirty="0" smtClean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 algn="just">
              <a:buFont typeface="Wingdings" charset="2"/>
              <a:buChar char="ü"/>
            </a:pP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calculadora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agilitza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els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càlculs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però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no resol el problema</a:t>
            </a:r>
          </a:p>
          <a:p>
            <a:pPr algn="just"/>
            <a:r>
              <a:rPr lang="es-ES_tradnl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dirty="0" smtClean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 algn="just">
              <a:buFont typeface="Wingdings" charset="2"/>
              <a:buChar char="ü"/>
            </a:pPr>
            <a:r>
              <a:rPr lang="es-ES_tradnl" dirty="0" err="1" smtClean="0">
                <a:latin typeface="Arial" charset="0"/>
                <a:ea typeface="Arial" charset="0"/>
                <a:cs typeface="Arial" charset="0"/>
              </a:rPr>
              <a:t>S'ha</a:t>
            </a: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d'utilitzar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l'espai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faci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falta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per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tal de facilitar la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correcció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així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com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possibles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anotacions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dirty="0" smtClean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 algn="just">
              <a:buFont typeface="Wingdings" charset="2"/>
              <a:buChar char="ü"/>
            </a:pP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nombre sol no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és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resultat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, cal explicitar el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seu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significat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just"/>
            <a:r>
              <a:rPr lang="es-ES_tradnl" sz="1600" b="1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1600" b="1" dirty="0">
                <a:latin typeface="Calibri (Cuerpo)"/>
                <a:cs typeface="Calibri (Cuerpo)"/>
              </a:rPr>
              <a:t> </a:t>
            </a:r>
            <a:endParaRPr lang="es-ES_tradnl" sz="1600" dirty="0">
              <a:latin typeface="Calibri (Cuerpo)"/>
              <a:cs typeface="Calibri (Cuerpo)"/>
            </a:endParaRPr>
          </a:p>
          <a:p>
            <a:pPr algn="just"/>
            <a:r>
              <a:rPr lang="es-ES_tradnl" sz="1600" b="1" dirty="0">
                <a:latin typeface="Calibri (Cuerpo)"/>
                <a:cs typeface="Calibri (Cuerpo)"/>
              </a:rPr>
              <a:t> </a:t>
            </a:r>
            <a:endParaRPr lang="es-ES_tradnl" sz="1600" dirty="0">
              <a:latin typeface="Calibri (Cuerpo)"/>
              <a:cs typeface="Calibri (Cuerpo)"/>
            </a:endParaRPr>
          </a:p>
          <a:p>
            <a:pPr algn="just"/>
            <a:endParaRPr lang="es-ES_tradnl" sz="1600" dirty="0">
              <a:latin typeface="Calibri (Cuerpo)"/>
              <a:cs typeface="Calibri (Cuerpo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84" y="1268413"/>
            <a:ext cx="4974336" cy="532180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57200" y="609600"/>
            <a:ext cx="2530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4	Esquema mental …</a:t>
            </a:r>
            <a:endParaRPr lang="es-ES_tradnl" dirty="0" smtClean="0"/>
          </a:p>
          <a:p>
            <a:r>
              <a:rPr lang="es-ES_tradnl" b="1" dirty="0"/>
              <a:t> </a:t>
            </a: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8290"/>
              </p:ext>
            </p:extLst>
          </p:nvPr>
        </p:nvGraphicFramePr>
        <p:xfrm>
          <a:off x="971550" y="1511300"/>
          <a:ext cx="17653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7" name="Documento" r:id="rId3" imgW="1765300" imgH="1917700" progId="Word.Document.12">
                  <p:link updateAutomatic="1"/>
                </p:oleObj>
              </mc:Choice>
              <mc:Fallback>
                <p:oleObj name="Documento" r:id="rId3" imgW="1765300" imgH="19177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11300"/>
                        <a:ext cx="17653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91779" y="611396"/>
            <a:ext cx="849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1	Dues </a:t>
            </a:r>
            <a:r>
              <a:rPr lang="ca-ES" b="1" dirty="0"/>
              <a:t>reflexions sobre la "capacitat de </a:t>
            </a:r>
            <a:r>
              <a:rPr lang="ca-ES" b="1" dirty="0" smtClean="0"/>
              <a:t>pensar” amb quasi</a:t>
            </a:r>
            <a:r>
              <a:rPr lang="ca-ES" b="1" dirty="0"/>
              <a:t> </a:t>
            </a:r>
            <a:r>
              <a:rPr lang="ca-ES" b="1" dirty="0" smtClean="0"/>
              <a:t>900 </a:t>
            </a:r>
            <a:r>
              <a:rPr lang="ca-ES" b="1" dirty="0"/>
              <a:t>anys de </a:t>
            </a:r>
            <a:r>
              <a:rPr lang="ca-ES" b="1" dirty="0" smtClean="0"/>
              <a:t>diferència ...</a:t>
            </a:r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748"/>
              </p:ext>
            </p:extLst>
          </p:nvPr>
        </p:nvGraphicFramePr>
        <p:xfrm>
          <a:off x="6826250" y="4149080"/>
          <a:ext cx="13462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" name="Documento" r:id="rId5" imgW="1346200" imgH="1993900" progId="Word.Document.12">
                  <p:link updateAutomatic="1"/>
                </p:oleObj>
              </mc:Choice>
              <mc:Fallback>
                <p:oleObj name="Documento" r:id="rId5" imgW="1346200" imgH="19939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4149080"/>
                        <a:ext cx="13462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736850" y="2074703"/>
            <a:ext cx="280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CONFUCI (551 </a:t>
            </a:r>
            <a:r>
              <a:rPr lang="es-ES_tradnl" b="1" dirty="0" smtClean="0"/>
              <a:t>a C </a:t>
            </a:r>
            <a:r>
              <a:rPr lang="es-ES_tradnl" b="1" dirty="0"/>
              <a:t>- 479 </a:t>
            </a:r>
            <a:r>
              <a:rPr lang="es-ES_tradnl" b="1" dirty="0" smtClean="0"/>
              <a:t>a C</a:t>
            </a:r>
            <a:r>
              <a:rPr lang="es-ES_tradnl" b="1" dirty="0"/>
              <a:t>)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2736850" y="2596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i="1" dirty="0"/>
              <a:t>"APRENDRE </a:t>
            </a:r>
            <a:r>
              <a:rPr lang="es-ES_tradnl" dirty="0"/>
              <a:t>SENSE</a:t>
            </a:r>
            <a:r>
              <a:rPr lang="es-ES_tradnl" i="1" dirty="0"/>
              <a:t> PENSAR ÉS INÚTIL. PENSAR SENSE APRENDRE ÉS PERILLÓS"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0" name="Rectángulo 9"/>
          <p:cNvSpPr/>
          <p:nvPr/>
        </p:nvSpPr>
        <p:spPr>
          <a:xfrm>
            <a:off x="4816678" y="4542531"/>
            <a:ext cx="200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b="1" dirty="0"/>
              <a:t>HIPATIA (370 - 415)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2254250" y="50965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i="1" dirty="0"/>
              <a:t>"DEFENSA EL TEU DRET A PENSAR, PERQUÈ INCLÚS PENSAR DE FORMA ERRÒNIA ÉS MILLOR QUE NO PENSAR"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8313" y="622082"/>
            <a:ext cx="167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5	</a:t>
            </a:r>
            <a:r>
              <a:rPr lang="es-ES_tradnl" b="1" dirty="0" err="1" smtClean="0"/>
              <a:t>Exemple</a:t>
            </a:r>
            <a:r>
              <a:rPr lang="es-ES_tradnl" b="1" dirty="0" smtClean="0"/>
              <a:t> …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981075" y="3962400"/>
            <a:ext cx="7181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latin typeface="Arial" charset="0"/>
                <a:ea typeface="Arial" charset="0"/>
                <a:cs typeface="Arial" charset="0"/>
              </a:rPr>
              <a:t>La Marta i en Pere són 2 dels 48 alumnes d'una escola que fan 1 er d'ESO. En Pere diu que a 9/24 dels alumnes de la classe els agrada llegir. La Marta diu que a 10/16 dels alumnes de la classe no els agrada llegir. A quants alumnes els agrada llegir, segons el Pere? I segons la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 Marta</a:t>
            </a:r>
            <a:r>
              <a:rPr lang="ca-ES" dirty="0">
                <a:latin typeface="Arial" charset="0"/>
                <a:ea typeface="Arial" charset="0"/>
                <a:cs typeface="Arial" charset="0"/>
              </a:rPr>
              <a:t>? Qui té raó? Si és possible, escriu la fracció irreductible que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 expressa </a:t>
            </a:r>
            <a:r>
              <a:rPr lang="ca-ES" dirty="0">
                <a:latin typeface="Arial" charset="0"/>
                <a:ea typeface="Arial" charset="0"/>
                <a:cs typeface="Arial" charset="0"/>
              </a:rPr>
              <a:t>el nombre d'alumnes als quals els agrada llegir. Es pot escriure en forma de fracció de denominador 100? Justifica la resposta.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7" y="1263725"/>
            <a:ext cx="177393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5168" y="1352123"/>
            <a:ext cx="7173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	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	Si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.......... 	9/24		..........	18/48	..........	3/8</a:t>
            </a:r>
            <a:endParaRPr lang="es-ES_tradnl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Pere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	No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..........	15/24	..........	30/48	..........	5/8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	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	Si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..........	6/16		..........	18/48	...........	3/8</a:t>
            </a:r>
            <a:endParaRPr lang="es-ES_tradnl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Marta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	No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..........	10/16	..........	30/48	..........	5/8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					3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/8 de 48 = 3 · 48 / 8 = 18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R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:	Segons el Pere i segons la Marta, a 18 alumnes els agrada llegir, 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		per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tant,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 tots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dos tenen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 raó.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Sí que és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possible, la fracció irreductibe és 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3/8.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ca-ES" sz="1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No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és possible escriure una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 fracció equivalent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de denominador 100 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		(37’5 /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no és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 fracció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, és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 una </a:t>
            </a:r>
            <a:r>
              <a:rPr lang="ca-ES" sz="1600" dirty="0">
                <a:latin typeface="Arial" charset="0"/>
                <a:ea typeface="Arial" charset="0"/>
                <a:cs typeface="Arial" charset="0"/>
              </a:rPr>
              <a:t>raó</a:t>
            </a:r>
            <a:r>
              <a:rPr lang="ca-ES" sz="1600" dirty="0" smtClean="0">
                <a:latin typeface="Arial" charset="0"/>
                <a:ea typeface="Arial" charset="0"/>
                <a:cs typeface="Arial" charset="0"/>
              </a:rPr>
              <a:t>).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endParaRPr lang="es-ES_trad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5988" y="620688"/>
            <a:ext cx="54941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6	Conceptes </a:t>
            </a:r>
            <a:r>
              <a:rPr lang="ca-ES" b="1" dirty="0"/>
              <a:t>bàsics </a:t>
            </a:r>
            <a:r>
              <a:rPr lang="ca-ES" b="1" dirty="0" smtClean="0"/>
              <a:t>aplicats ...</a:t>
            </a:r>
            <a:endParaRPr lang="es-ES_tradnl" dirty="0" smtClean="0"/>
          </a:p>
          <a:p>
            <a:r>
              <a:rPr lang="ca-ES" dirty="0"/>
              <a:t> </a:t>
            </a:r>
            <a:endParaRPr lang="es-ES_tradnl" dirty="0"/>
          </a:p>
          <a:p>
            <a:pPr marL="742950" lvl="1" indent="-285750">
              <a:buFont typeface="Wingdings" charset="2"/>
              <a:buChar char="ü"/>
            </a:pPr>
            <a:r>
              <a:rPr lang="es-ES_tradnl" dirty="0" err="1" smtClean="0"/>
              <a:t>Interpretaci</a:t>
            </a:r>
            <a:r>
              <a:rPr lang="es-ES" dirty="0" err="1" smtClean="0"/>
              <a:t>ó</a:t>
            </a:r>
            <a:r>
              <a:rPr lang="es-ES" dirty="0" smtClean="0"/>
              <a:t> de </a:t>
            </a:r>
            <a:r>
              <a:rPr lang="es-ES" dirty="0" err="1" smtClean="0"/>
              <a:t>fraccions</a:t>
            </a:r>
            <a:r>
              <a:rPr lang="es-ES" dirty="0" smtClean="0"/>
              <a:t>.</a:t>
            </a:r>
          </a:p>
          <a:p>
            <a:pPr marL="742950" lvl="1" indent="-285750">
              <a:buFont typeface="Wingdings" charset="2"/>
              <a:buChar char="Ø"/>
            </a:pPr>
            <a:endParaRPr lang="es-ES" dirty="0"/>
          </a:p>
          <a:p>
            <a:pPr marL="742950" lvl="1" indent="-285750">
              <a:buFont typeface="Wingdings" charset="2"/>
              <a:buChar char="ü"/>
            </a:pPr>
            <a:r>
              <a:rPr lang="es-ES" dirty="0" err="1" smtClean="0"/>
              <a:t>Equivalències</a:t>
            </a:r>
            <a:r>
              <a:rPr lang="es-ES" dirty="0" smtClean="0"/>
              <a:t>: </a:t>
            </a:r>
            <a:r>
              <a:rPr lang="es-ES" dirty="0" err="1" smtClean="0"/>
              <a:t>amplificació</a:t>
            </a:r>
            <a:r>
              <a:rPr lang="es-ES" dirty="0" smtClean="0"/>
              <a:t> i </a:t>
            </a:r>
            <a:r>
              <a:rPr lang="es-ES" dirty="0" err="1" smtClean="0"/>
              <a:t>simplificació</a:t>
            </a:r>
            <a:r>
              <a:rPr lang="es-ES" dirty="0" smtClean="0"/>
              <a:t>.</a:t>
            </a:r>
          </a:p>
          <a:p>
            <a:pPr marL="742950" lvl="1" indent="-285750">
              <a:buFont typeface="Wingdings" charset="2"/>
              <a:buChar char="Ø"/>
            </a:pPr>
            <a:endParaRPr lang="es-ES" dirty="0"/>
          </a:p>
          <a:p>
            <a:pPr marL="742950" lvl="1" indent="-285750">
              <a:buFont typeface="Wingdings" charset="2"/>
              <a:buChar char="ü"/>
            </a:pPr>
            <a:r>
              <a:rPr lang="es-ES" dirty="0" smtClean="0"/>
              <a:t>La </a:t>
            </a:r>
            <a:r>
              <a:rPr lang="es-ES" dirty="0" err="1" smtClean="0"/>
              <a:t>fracció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operador: </a:t>
            </a:r>
            <a:r>
              <a:rPr lang="es-ES" dirty="0" err="1" smtClean="0"/>
              <a:t>fracció</a:t>
            </a:r>
            <a:r>
              <a:rPr lang="es-ES" dirty="0" smtClean="0"/>
              <a:t> </a:t>
            </a:r>
            <a:r>
              <a:rPr lang="es-ES" dirty="0" err="1" smtClean="0"/>
              <a:t>d’una</a:t>
            </a:r>
            <a:r>
              <a:rPr lang="es-ES" dirty="0" smtClean="0"/>
              <a:t> </a:t>
            </a:r>
            <a:r>
              <a:rPr lang="es-ES" dirty="0" err="1" smtClean="0"/>
              <a:t>quantitat</a:t>
            </a:r>
            <a:r>
              <a:rPr lang="es-ES" dirty="0" smtClean="0"/>
              <a:t>.</a:t>
            </a:r>
          </a:p>
          <a:p>
            <a:pPr marL="742950" lvl="1" indent="-285750">
              <a:buFont typeface="Wingdings" charset="2"/>
              <a:buChar char="Ø"/>
            </a:pPr>
            <a:endParaRPr lang="es-ES" dirty="0"/>
          </a:p>
          <a:p>
            <a:pPr marL="742950" lvl="1" indent="-285750">
              <a:buFont typeface="Wingdings" charset="2"/>
              <a:buChar char="ü"/>
            </a:pPr>
            <a:r>
              <a:rPr lang="es-ES" dirty="0" err="1" smtClean="0"/>
              <a:t>Percentatges</a:t>
            </a:r>
            <a:r>
              <a:rPr lang="es-ES" dirty="0" smtClean="0"/>
              <a:t>.</a:t>
            </a:r>
          </a:p>
          <a:p>
            <a:pPr marL="742950" lvl="1" indent="-285750">
              <a:buFont typeface="Wingdings" charset="2"/>
              <a:buChar char="Ø"/>
            </a:pPr>
            <a:endParaRPr lang="es-ES" dirty="0"/>
          </a:p>
          <a:p>
            <a:pPr marL="742950" lvl="1" indent="-285750">
              <a:buFont typeface="Wingdings" charset="2"/>
              <a:buChar char="ü"/>
            </a:pPr>
            <a:r>
              <a:rPr lang="es-ES" dirty="0" err="1" smtClean="0"/>
              <a:t>Proporcionalitat</a:t>
            </a:r>
            <a:r>
              <a:rPr lang="es-ES" dirty="0" smtClean="0"/>
              <a:t>.</a:t>
            </a:r>
          </a:p>
          <a:p>
            <a:pPr marL="742950" lvl="1" indent="-285750">
              <a:buFont typeface="Wingdings" charset="2"/>
              <a:buChar char="Ø"/>
            </a:pPr>
            <a:endParaRPr lang="es-ES" dirty="0"/>
          </a:p>
          <a:p>
            <a:pPr marL="742950" lvl="1" indent="-285750">
              <a:buFont typeface="Wingdings" charset="2"/>
              <a:buChar char="Ø"/>
            </a:pPr>
            <a:endParaRPr lang="es-ES" dirty="0" smtClean="0"/>
          </a:p>
          <a:p>
            <a:pPr marL="742950" lvl="1" indent="-285750">
              <a:buFont typeface="Wingdings" charset="2"/>
              <a:buChar char="Ø"/>
            </a:pPr>
            <a:endParaRPr lang="es-ES" dirty="0"/>
          </a:p>
          <a:p>
            <a:pPr marL="742950" lvl="1" indent="-285750">
              <a:buFont typeface="Wingdings" charset="2"/>
              <a:buChar char="Ø"/>
            </a:pP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77965"/>
            <a:ext cx="2133600" cy="218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549" y="1159418"/>
            <a:ext cx="7200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/>
              <a:t>Per acabar, un </a:t>
            </a:r>
            <a:r>
              <a:rPr lang="es-ES_tradnl" dirty="0" err="1" smtClean="0"/>
              <a:t>missatge</a:t>
            </a:r>
            <a:r>
              <a:rPr lang="es-ES_tradnl" dirty="0" smtClean="0"/>
              <a:t> que va </a:t>
            </a:r>
            <a:r>
              <a:rPr lang="es-ES_tradnl" dirty="0" err="1" smtClean="0"/>
              <a:t>molt</a:t>
            </a:r>
            <a:r>
              <a:rPr lang="es-ES_tradnl" dirty="0" smtClean="0"/>
              <a:t> </a:t>
            </a:r>
            <a:r>
              <a:rPr lang="es-ES_tradnl" dirty="0" err="1" smtClean="0"/>
              <a:t>més</a:t>
            </a:r>
            <a:r>
              <a:rPr lang="es-ES_tradnl" dirty="0" smtClean="0"/>
              <a:t> </a:t>
            </a:r>
            <a:r>
              <a:rPr lang="es-ES_tradnl" dirty="0" err="1" smtClean="0"/>
              <a:t>enllà</a:t>
            </a:r>
            <a:r>
              <a:rPr lang="es-ES_tradnl" dirty="0" smtClean="0"/>
              <a:t> de </a:t>
            </a:r>
            <a:r>
              <a:rPr lang="es-ES_tradnl" dirty="0" err="1" smtClean="0"/>
              <a:t>l'aprenentatge</a:t>
            </a:r>
            <a:r>
              <a:rPr lang="es-ES_tradnl" dirty="0" smtClean="0"/>
              <a:t> de les </a:t>
            </a:r>
            <a:r>
              <a:rPr lang="es-ES_tradnl" dirty="0" err="1" smtClean="0"/>
              <a:t>matemàtiques</a:t>
            </a:r>
            <a:r>
              <a:rPr lang="es-ES_tradnl" dirty="0" smtClean="0"/>
              <a:t> …</a:t>
            </a:r>
          </a:p>
          <a:p>
            <a:pPr algn="just"/>
            <a:r>
              <a:rPr lang="es-ES_tradnl" dirty="0" smtClean="0"/>
              <a:t> 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 rot="10800000" flipV="1">
            <a:off x="971549" y="5013176"/>
            <a:ext cx="72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/>
              <a:t>LA PROGRESSIÓ A TRAVÉS DE </a:t>
            </a:r>
            <a:r>
              <a:rPr lang="es-ES_tradnl" b="1" dirty="0" err="1" smtClean="0"/>
              <a:t>L'ESTUDI</a:t>
            </a:r>
            <a:r>
              <a:rPr lang="es-ES_tradnl" b="1" dirty="0" smtClean="0"/>
              <a:t>, EL TREBALL I LA DEDICACIÓ COMPORTA ARRIBAR A UN GRAU CONSIDERABLE DE SATISFACCIÓ PERSONAL</a:t>
            </a:r>
            <a:endParaRPr lang="es-ES_tradnl" dirty="0" smtClean="0"/>
          </a:p>
          <a:p>
            <a:pPr algn="just"/>
            <a:r>
              <a:rPr lang="es-ES_tradnl" b="1" dirty="0" smtClean="0"/>
              <a:t> 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92680"/>
            <a:ext cx="2133600" cy="207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7" y="836712"/>
            <a:ext cx="1969008" cy="2133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31" y="3429000"/>
            <a:ext cx="1761744" cy="2133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11300"/>
            <a:ext cx="2133600" cy="19202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42" y="4221088"/>
            <a:ext cx="2133600" cy="18470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10800000" flipV="1">
            <a:off x="978198" y="6237312"/>
            <a:ext cx="719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MOLTES</a:t>
            </a:r>
            <a:r>
              <a:rPr lang="es-ES_tradnl" sz="2000" dirty="0" smtClean="0"/>
              <a:t> </a:t>
            </a:r>
            <a:r>
              <a:rPr lang="es-ES_tradnl" sz="2000" b="1" dirty="0" smtClean="0"/>
              <a:t>GRÀCIES</a:t>
            </a:r>
            <a:r>
              <a:rPr lang="es-ES_tradnl" sz="2000" dirty="0" smtClean="0"/>
              <a:t> </a:t>
            </a:r>
            <a:r>
              <a:rPr lang="es-ES_tradnl" sz="2000" b="1" dirty="0" smtClean="0"/>
              <a:t>PER ESCOLTAR-ME</a:t>
            </a:r>
            <a:endParaRPr lang="es-ES_trad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3133" y="608568"/>
            <a:ext cx="57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2	</a:t>
            </a:r>
            <a:r>
              <a:rPr lang="es-ES_tradnl" b="1" dirty="0" err="1" smtClean="0"/>
              <a:t>Algunes</a:t>
            </a:r>
            <a:r>
              <a:rPr lang="es-ES_tradnl" b="1" dirty="0" smtClean="0"/>
              <a:t> </a:t>
            </a:r>
            <a:r>
              <a:rPr lang="es-ES_tradnl" b="1" dirty="0" err="1"/>
              <a:t>opinions</a:t>
            </a:r>
            <a:r>
              <a:rPr lang="es-ES_tradnl" b="1" dirty="0"/>
              <a:t> al </a:t>
            </a:r>
            <a:r>
              <a:rPr lang="es-ES_tradnl" b="1" dirty="0" err="1"/>
              <a:t>llarg</a:t>
            </a:r>
            <a:r>
              <a:rPr lang="es-ES_tradnl" b="1" dirty="0"/>
              <a:t> de la </a:t>
            </a:r>
            <a:r>
              <a:rPr lang="es-ES_tradnl" b="1" dirty="0" err="1" smtClean="0"/>
              <a:t>història</a:t>
            </a:r>
            <a:r>
              <a:rPr lang="es-ES_tradnl" b="1" dirty="0" smtClean="0"/>
              <a:t> …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2409214" y="2084232"/>
            <a:ext cx="410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b="1" dirty="0"/>
              <a:t>MARCO TULIO CICERÓN (106 </a:t>
            </a:r>
            <a:r>
              <a:rPr lang="es-ES_tradnl" b="1" dirty="0" smtClean="0"/>
              <a:t>a C </a:t>
            </a:r>
            <a:r>
              <a:rPr lang="es-ES_tradnl" b="1" dirty="0"/>
              <a:t>- 43 </a:t>
            </a:r>
            <a:r>
              <a:rPr lang="es-ES_tradnl" b="1" dirty="0" smtClean="0"/>
              <a:t>a C)</a:t>
            </a:r>
            <a:endParaRPr lang="es-ES_tradnl" dirty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853517"/>
              </p:ext>
            </p:extLst>
          </p:nvPr>
        </p:nvGraphicFramePr>
        <p:xfrm>
          <a:off x="6497290" y="1270000"/>
          <a:ext cx="16637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" name="Documento" r:id="rId3" imgW="1663700" imgH="2159000" progId="Word.Document.12">
                  <p:link updateAutomatic="1"/>
                </p:oleObj>
              </mc:Choice>
              <mc:Fallback>
                <p:oleObj name="Documento" r:id="rId3" imgW="1663700" imgH="21590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290" y="1270000"/>
                        <a:ext cx="16637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696689" y="2577131"/>
            <a:ext cx="48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 smtClean="0"/>
              <a:t>"</a:t>
            </a:r>
            <a:r>
              <a:rPr lang="es-ES_tradnl" i="1" dirty="0"/>
              <a:t>A ROMA NINGÚ ERA CONSIDERAT COM INSTRUIT SI NO ERA </a:t>
            </a:r>
            <a:r>
              <a:rPr lang="es-ES_tradnl" i="1" dirty="0" smtClean="0"/>
              <a:t>PITAGÒRIC”</a:t>
            </a:r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125439" y="4582343"/>
            <a:ext cx="359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RENÉ DESCARTES (1596 - 1650)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02549"/>
              </p:ext>
            </p:extLst>
          </p:nvPr>
        </p:nvGraphicFramePr>
        <p:xfrm>
          <a:off x="971550" y="4410776"/>
          <a:ext cx="2133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" name="Documento" r:id="rId5" imgW="2133600" imgH="1803400" progId="Word.Document.12">
                  <p:link updateAutomatic="1"/>
                </p:oleObj>
              </mc:Choice>
              <mc:Fallback>
                <p:oleObj name="Documento" r:id="rId5" imgW="2133600" imgH="1803400" progId="Word.Document.12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410776"/>
                        <a:ext cx="21336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uadroTexto 17"/>
          <p:cNvSpPr txBox="1"/>
          <p:nvPr/>
        </p:nvSpPr>
        <p:spPr>
          <a:xfrm rot="10800000" flipV="1">
            <a:off x="3125439" y="5157192"/>
            <a:ext cx="509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"LA MATEMÀTICA ÉS LA CIÈNCIA DE </a:t>
            </a:r>
            <a:r>
              <a:rPr lang="es-ES_tradnl" i="1" dirty="0" err="1"/>
              <a:t>L'ORDRE</a:t>
            </a:r>
            <a:r>
              <a:rPr lang="es-ES_tradnl" i="1" dirty="0"/>
              <a:t> I LA MESURA, DE LES BELLES CADENES DE RAONAMENTS, TOTS SENZILLS I FÀCILS"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11450" y="2089045"/>
            <a:ext cx="2819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FENELÓN (1651 - 1715)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8591"/>
              </p:ext>
            </p:extLst>
          </p:nvPr>
        </p:nvGraphicFramePr>
        <p:xfrm>
          <a:off x="971550" y="1206500"/>
          <a:ext cx="17399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2" name="Documento" r:id="rId3" imgW="1739900" imgH="2222500" progId="Word.Document.12">
                  <p:link updateAutomatic="1"/>
                </p:oleObj>
              </mc:Choice>
              <mc:Fallback>
                <p:oleObj name="Documento" r:id="rId3" imgW="1739900" imgH="22225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06500"/>
                        <a:ext cx="17399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 rot="10800000" flipV="1">
            <a:off x="2711450" y="2623140"/>
            <a:ext cx="490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"NO US FIEU DE LES BRUXERIES I ATRACTIUS DIABÒLICS DE </a:t>
            </a:r>
            <a:r>
              <a:rPr lang="es-ES_tradnl" i="1"/>
              <a:t>LES </a:t>
            </a:r>
            <a:r>
              <a:rPr lang="es-ES_tradnl" i="1" smtClean="0"/>
              <a:t>MATEMÀTIQUES”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2755478" y="494116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LEONHARD PAUL EULER (1707 - 1783)</a:t>
            </a:r>
            <a:endParaRPr lang="es-ES_tradnl" dirty="0"/>
          </a:p>
          <a:p>
            <a:pPr algn="r"/>
            <a:endParaRPr lang="es-ES_tradnl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62014"/>
              </p:ext>
            </p:extLst>
          </p:nvPr>
        </p:nvGraphicFramePr>
        <p:xfrm>
          <a:off x="6565478" y="4203700"/>
          <a:ext cx="1600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3" name="Documento" r:id="rId5" imgW="1600200" imgH="1955800" progId="Word.Document.12">
                  <p:link updateAutomatic="1"/>
                </p:oleObj>
              </mc:Choice>
              <mc:Fallback>
                <p:oleObj name="Documento" r:id="rId5" imgW="1600200" imgH="19558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478" y="4203700"/>
                        <a:ext cx="16002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428329" y="5384898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"MILLOR QUE DEL NOSTRE JUDICI, ENS HEM DE FIAR DEL CÀLCUL ALGÈBRIC"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4350" y="208195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JEAN LE ROND </a:t>
            </a:r>
            <a:r>
              <a:rPr lang="es-ES_tradnl" b="1" dirty="0" err="1"/>
              <a:t>D'ALEMBERT</a:t>
            </a:r>
            <a:r>
              <a:rPr lang="es-ES_tradnl" b="1" dirty="0"/>
              <a:t> (1717 - 1783)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43539"/>
              </p:ext>
            </p:extLst>
          </p:nvPr>
        </p:nvGraphicFramePr>
        <p:xfrm>
          <a:off x="6534150" y="1435100"/>
          <a:ext cx="16383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6" name="Documento" r:id="rId3" imgW="1638300" imgH="1993900" progId="Word.Document.12">
                  <p:link updateAutomatic="1"/>
                </p:oleObj>
              </mc:Choice>
              <mc:Fallback>
                <p:oleObj name="Documento" r:id="rId3" imgW="1638300" imgH="19939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1435100"/>
                        <a:ext cx="16383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04950" y="2618432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</a:t>
            </a:r>
            <a:r>
              <a:rPr lang="es-ES_tradnl" i="1" dirty="0" err="1"/>
              <a:t>L'ÀLGEBRA</a:t>
            </a:r>
            <a:r>
              <a:rPr lang="es-ES_tradnl" i="1" dirty="0"/>
              <a:t> ÉS MOLT GENEROSA. SEMPRE ENS DIU MÉS DEL QUE PREGUNTEM"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2901950" y="458112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JOSEPH FOURIER (1768 - 1830)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915609"/>
              </p:ext>
            </p:extLst>
          </p:nvPr>
        </p:nvGraphicFramePr>
        <p:xfrm>
          <a:off x="971550" y="4022130"/>
          <a:ext cx="19304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Documento" r:id="rId5" imgW="1930400" imgH="2184400" progId="Word.Document.12">
                  <p:link updateAutomatic="1"/>
                </p:oleObj>
              </mc:Choice>
              <mc:Fallback>
                <p:oleObj name="Documento" r:id="rId5" imgW="1930400" imgH="21844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22130"/>
                        <a:ext cx="19304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901950" y="5114697"/>
            <a:ext cx="476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</a:t>
            </a:r>
            <a:r>
              <a:rPr lang="es-ES_tradnl" i="1" dirty="0" err="1"/>
              <a:t>L'ESTUDI</a:t>
            </a:r>
            <a:r>
              <a:rPr lang="es-ES_tradnl" i="1" dirty="0"/>
              <a:t> PROFUND DE LA NATURALESA ÉS LA FONT MÉS FÈRTIL DE DESCOBRIMENTS MATEMÀTICS"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86050" y="1910486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NIKOLAY LOBACHESVSKY (1792 - 1856)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690"/>
              </p:ext>
            </p:extLst>
          </p:nvPr>
        </p:nvGraphicFramePr>
        <p:xfrm>
          <a:off x="971550" y="1663700"/>
          <a:ext cx="17145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" name="Documento" r:id="rId3" imgW="1714500" imgH="1765300" progId="Word.Document.12">
                  <p:link updateAutomatic="1"/>
                </p:oleObj>
              </mc:Choice>
              <mc:Fallback>
                <p:oleObj name="Documento" r:id="rId3" imgW="1714500" imgH="17653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63700"/>
                        <a:ext cx="17145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86050" y="2427237"/>
            <a:ext cx="518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"NO HI HA BRANCA DE LA MATEMÀTICA, PER ABSTRACTA QUE SIGUI, QUE NO ES PUGUI APLICAR ALGUN DIA ALS FENÒMENS DEL MÓN REAL"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901950" y="5002083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THOMAS CARLYLE (1795 - 1881)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705638"/>
              </p:ext>
            </p:extLst>
          </p:nvPr>
        </p:nvGraphicFramePr>
        <p:xfrm>
          <a:off x="6407150" y="4437112"/>
          <a:ext cx="17653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Documento" r:id="rId5" imgW="1765300" imgH="1765300" progId="Word.Document.12">
                  <p:link updateAutomatic="1"/>
                </p:oleObj>
              </mc:Choice>
              <mc:Fallback>
                <p:oleObj name="Documento" r:id="rId5" imgW="1765300" imgH="17653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4437112"/>
                        <a:ext cx="17653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606550" y="5463748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"AMB ELS NOMBRES ES POT DEMOSTRAR QUALSEVOL COSA"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22550" y="2413297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JAMES JOSEPH SYLVESTER (1814 - 1897)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2493"/>
              </p:ext>
            </p:extLst>
          </p:nvPr>
        </p:nvGraphicFramePr>
        <p:xfrm>
          <a:off x="6661150" y="1435100"/>
          <a:ext cx="15113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" name="Documento" r:id="rId3" imgW="1511300" imgH="1993900" progId="Word.Document.12">
                  <p:link updateAutomatic="1"/>
                </p:oleObj>
              </mc:Choice>
              <mc:Fallback>
                <p:oleObj name="Documento" r:id="rId3" imgW="1511300" imgH="19939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435100"/>
                        <a:ext cx="15113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77238" y="2939572"/>
            <a:ext cx="5183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"LES MATEMÀTIQUES SÓN LA MÚSICA DE LA RAÓ"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371254" y="4869160"/>
            <a:ext cx="380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HENRY DAVID THOREAU (1817 - 1862)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73589"/>
              </p:ext>
            </p:extLst>
          </p:nvPr>
        </p:nvGraphicFramePr>
        <p:xfrm>
          <a:off x="974254" y="4437112"/>
          <a:ext cx="1397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9" name="Documento" r:id="rId5" imgW="1397000" imgH="1727200" progId="Word.Document.12">
                  <p:link updateAutomatic="1"/>
                </p:oleObj>
              </mc:Choice>
              <mc:Fallback>
                <p:oleObj name="Documento" r:id="rId5" imgW="1397000" imgH="17272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254" y="4437112"/>
                        <a:ext cx="13970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371254" y="5330825"/>
            <a:ext cx="539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"LES MATEMÀTIQUES NO MENTEIXEN, EL QUE HI HA SÓN MOLTS MATEMÀTICS MENTIDERS"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16150" y="2156887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WILLIAM THOMSON KELVIN (1824 - 1907)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498120"/>
              </p:ext>
            </p:extLst>
          </p:nvPr>
        </p:nvGraphicFramePr>
        <p:xfrm>
          <a:off x="971550" y="1629470"/>
          <a:ext cx="12446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" name="Documento" r:id="rId3" imgW="1244600" imgH="1816100" progId="Word.Document.12">
                  <p:link updateAutomatic="1"/>
                </p:oleObj>
              </mc:Choice>
              <mc:Fallback>
                <p:oleObj name="Documento" r:id="rId3" imgW="1244600" imgH="18161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29470"/>
                        <a:ext cx="12446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16150" y="2668489"/>
            <a:ext cx="579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"NO EM PUC IMAGINAR LES MATEMÀTIQUES COM QUELCOM DIFÍCIL I AVORRIT"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3435350" y="431467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HENRI POINCARÉ (1854 - 1912)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24791"/>
              </p:ext>
            </p:extLst>
          </p:nvPr>
        </p:nvGraphicFramePr>
        <p:xfrm>
          <a:off x="6788150" y="4297536"/>
          <a:ext cx="13843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3" name="Documento" r:id="rId5" imgW="1384300" imgH="1866900" progId="Word.Document.12">
                  <p:link updateAutomatic="1"/>
                </p:oleObj>
              </mc:Choice>
              <mc:Fallback>
                <p:oleObj name="Documento" r:id="rId5" imgW="1384300" imgH="18669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4297536"/>
                        <a:ext cx="13843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72778" y="4814758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"ELS MATEMÀTICS NO ESTUDIEN OBJECTES, ESTUDIEN LES RELACIONS ENTRE ELS OBJECTES"</a:t>
            </a:r>
            <a:endParaRPr lang="es-ES_tradnl" dirty="0"/>
          </a:p>
          <a:p>
            <a:pPr algn="r"/>
            <a:r>
              <a:rPr lang="es-ES_tradnl" b="1" dirty="0"/>
              <a:t> </a:t>
            </a:r>
            <a:endParaRPr lang="es-ES_tradnl" dirty="0"/>
          </a:p>
          <a:p>
            <a:pPr algn="r"/>
            <a:r>
              <a:rPr lang="es-ES_tradnl" i="1" dirty="0"/>
              <a:t> </a:t>
            </a:r>
            <a:endParaRPr lang="es-ES_tradnl" dirty="0"/>
          </a:p>
          <a:p>
            <a:pPr algn="r"/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1453778" y="5554825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/>
              <a:t>"LA GEOMETRIA ÉS </a:t>
            </a:r>
            <a:r>
              <a:rPr lang="es-ES_tradnl" i="1" dirty="0" err="1"/>
              <a:t>L'ART</a:t>
            </a:r>
            <a:r>
              <a:rPr lang="es-ES_tradnl" i="1" dirty="0"/>
              <a:t> DE PENSAR BÉ I DIBUIXAR MALAMENT"</a:t>
            </a:r>
            <a:endParaRPr lang="es-ES_tradnl" dirty="0"/>
          </a:p>
          <a:p>
            <a:r>
              <a:rPr lang="es-ES_tradnl" b="1" dirty="0"/>
              <a:t> </a:t>
            </a: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pectiva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1786</Words>
  <Application>Microsoft Macintosh PowerPoint</Application>
  <PresentationFormat>Presentación en pantalla (4:3)</PresentationFormat>
  <Paragraphs>350</Paragraphs>
  <Slides>34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Vínculos</vt:lpstr>
      </vt:variant>
      <vt:variant>
        <vt:i4>20</vt:i4>
      </vt:variant>
      <vt:variant>
        <vt:lpstr>Títulos de diapositiva</vt:lpstr>
      </vt:variant>
      <vt:variant>
        <vt:i4>34</vt:i4>
      </vt:variant>
    </vt:vector>
  </HeadingPairs>
  <TitlesOfParts>
    <vt:vector size="60" baseType="lpstr">
      <vt:lpstr>Arial</vt:lpstr>
      <vt:lpstr>Calibri</vt:lpstr>
      <vt:lpstr>Calibri (Cuerpo)</vt:lpstr>
      <vt:lpstr>Mangal</vt:lpstr>
      <vt:lpstr>Wingdings</vt:lpstr>
      <vt:lpstr>Tema de Office</vt:lpstr>
      <vt:lpstr>Macintosh HD:Users:Jaume:Documents:OlesaAteneu:Xerrada - Col%C2%B7loqui "Aprendre matema%CC%80tiques".doc!OLE_LINK2</vt:lpstr>
      <vt:lpstr>Macintosh HD:Users:Jaume:Documents:OlesaAteneu:Xerrada - Col%C2%B7loqui "Aprendre matema%CC%80tiques".doc!OLE_LINK3</vt:lpstr>
      <vt:lpstr>Macintosh HD:Users:Jaume:Documents:OlesaAteneu:Xerrada - Col%C2%B7loqui "Aprendre matema%CC%80tiques".doc!OLE_LINK6</vt:lpstr>
      <vt:lpstr>Macintosh HD:Users:Jaume:Documents:OlesaAteneu:Xerrada - Col%C2%B7loqui "Aprendre matema%CC%80tiques".doc!OLE_LINK7</vt:lpstr>
      <vt:lpstr>Macintosh HD:Users:Jaume:Documents:OlesaAteneu:Xerrada - Col%C2%B7loqui "Aprendre matema%CC%80tiques".doc!OLE_LINK8</vt:lpstr>
      <vt:lpstr>Macintosh HD:Users:Jaume:Documents:OlesaAteneu:Xerrada - Col%C2%B7loqui "Aprendre matema%CC%80tiques".doc!OLE_LINK9</vt:lpstr>
      <vt:lpstr>Macintosh HD:Users:Jaume:Documents:OlesaAteneu:Xerrada - Col%C2%B7loqui "Aprendre matema%CC%80tiques".doc!OLE_LINK10</vt:lpstr>
      <vt:lpstr>Macintosh HD:Users:Jaume:Documents:OlesaAteneu:Xerrada - Col%C2%B7loqui "Aprendre matema%CC%80tiques".doc!OLE_LINK11</vt:lpstr>
      <vt:lpstr>Macintosh HD:Users:Jaume:Documents:OlesaAteneu:Xerrada - Col%C2%B7loqui "Aprendre matema%CC%80tiques".doc!OLE_LINK12</vt:lpstr>
      <vt:lpstr>Macintosh HD:Users:Jaume:Documents:OlesaAteneu:Xerrada - Col%C2%B7loqui "Aprendre matema%CC%80tiques".doc!OLE_LINK13</vt:lpstr>
      <vt:lpstr>Macintosh HD:Users:Jaume:Documents:OlesaAteneu:Xerrada - Col%C2%B7loqui "Aprendre matema%CC%80tiques".doc!OLE_LINK14</vt:lpstr>
      <vt:lpstr>Macintosh HD:Users:Jaume:Documents:OlesaAteneu:Xerrada - Col%C2%B7loqui "Aprendre matema%CC%80tiques".doc!OLE_LINK15</vt:lpstr>
      <vt:lpstr>Macintosh HD:Users:Jaume:Documents:OlesaAteneu:Xerrada - Col%C2%B7loqui "Aprendre matema%CC%80tiques".doc!OLE_LINK16</vt:lpstr>
      <vt:lpstr>Macintosh HD:Users:Jaume:Documents:OlesaAteneu:Xerrada - Col%C2%B7loqui "Aprendre matema%CC%80tiques".doc!OLE_LINK17</vt:lpstr>
      <vt:lpstr>Macintosh HD:Users:Jaume:Documents:OlesaAteneu:Xerrada - Col%C2%B7loqui "Aprendre matema%CC%80tiques".doc!OLE_LINK18</vt:lpstr>
      <vt:lpstr>Macintosh HD:Users:Jaume:Documents:OlesaAteneu:Xerrada - Col%C2%B7loqui "Aprendre matema%CC%80tiques".doc!OLE_LINK19</vt:lpstr>
      <vt:lpstr>Macintosh HD:Users:Jaume:Documents:OlesaAteneu:Xerrada - Col%C2%B7loqui "Aprendre matema%CC%80tiques".doc!OLE_LINK20</vt:lpstr>
      <vt:lpstr>Macintosh HD:Users:Jaume:Documents:OlesaAteneu:Xerrada - Col%C2%B7loqui "Aprendre matema%CC%80tiques".doc!OLE_LINK21</vt:lpstr>
      <vt:lpstr>Macintosh HD:Users:Jaume:Documents:OlesaAteneu:Xerrada - Col%C2%B7loqui "Aprendre matema%CC%80tiques".doc!OLE_LINK22</vt:lpstr>
      <vt:lpstr>Macintosh HD:Users:Jaume:Documents:OlesaAteneu:Xerrada - Col%C2%B7loqui "Aprendre matema%CC%80tiques".doc!OLE_LINK23</vt:lpstr>
      <vt:lpstr>aprendre Matemàtiques</vt:lpstr>
      <vt:lpstr>Qui sóc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APRENDRE MATEMÀTIQUES</dc:title>
  <dc:creator>Jaume</dc:creator>
  <cp:lastModifiedBy>Usuario de Microsoft Office</cp:lastModifiedBy>
  <cp:revision>189</cp:revision>
  <dcterms:created xsi:type="dcterms:W3CDTF">2016-09-02T14:32:37Z</dcterms:created>
  <dcterms:modified xsi:type="dcterms:W3CDTF">2020-08-18T05:49:49Z</dcterms:modified>
</cp:coreProperties>
</file>