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4" r:id="rId1"/>
  </p:sldMasterIdLst>
  <p:notesMasterIdLst>
    <p:notesMasterId r:id="rId28"/>
  </p:notesMasterIdLst>
  <p:handoutMasterIdLst>
    <p:handoutMasterId r:id="rId29"/>
  </p:handoutMasterIdLst>
  <p:sldIdLst>
    <p:sldId id="299" r:id="rId2"/>
    <p:sldId id="285" r:id="rId3"/>
    <p:sldId id="312" r:id="rId4"/>
    <p:sldId id="294" r:id="rId5"/>
    <p:sldId id="296" r:id="rId6"/>
    <p:sldId id="297" r:id="rId7"/>
    <p:sldId id="291" r:id="rId8"/>
    <p:sldId id="292" r:id="rId9"/>
    <p:sldId id="284" r:id="rId10"/>
    <p:sldId id="301" r:id="rId11"/>
    <p:sldId id="286" r:id="rId12"/>
    <p:sldId id="293" r:id="rId13"/>
    <p:sldId id="287" r:id="rId14"/>
    <p:sldId id="288" r:id="rId15"/>
    <p:sldId id="289" r:id="rId16"/>
    <p:sldId id="300" r:id="rId17"/>
    <p:sldId id="302" r:id="rId18"/>
    <p:sldId id="303" r:id="rId19"/>
    <p:sldId id="304" r:id="rId20"/>
    <p:sldId id="307" r:id="rId21"/>
    <p:sldId id="308" r:id="rId22"/>
    <p:sldId id="309" r:id="rId23"/>
    <p:sldId id="311" r:id="rId24"/>
    <p:sldId id="305" r:id="rId25"/>
    <p:sldId id="290" r:id="rId26"/>
    <p:sldId id="306" r:id="rId27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94843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F04E3-6482-4C6F-A7A1-0DC10B3DCB0D}" type="datetimeFigureOut">
              <a:rPr lang="ca-ES" smtClean="0"/>
              <a:t>13/5/2021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C1157-67F9-4A9A-ADED-EF7054AFF4B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48408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5EAD7-56D5-4BB7-A321-F727EA746026}" type="datetimeFigureOut">
              <a:rPr lang="ca-ES" smtClean="0"/>
              <a:t>13/5/2021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C4FD5-E947-4E83-899D-728AB7E6330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57709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4FD5-E947-4E83-899D-728AB7E63307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6845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4600 milions d’anys d’existència del planeta terra i s’espera que fins altres tants milions d’anys no col·lapsarà caient en la seva estrella de referencia el SOL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4FD5-E947-4E83-899D-728AB7E63307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6774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Nucli Ni</a:t>
            </a:r>
            <a:r>
              <a:rPr lang="ca-ES" baseline="0" dirty="0"/>
              <a:t> –Fe a 7500ºC, mantell </a:t>
            </a:r>
            <a:r>
              <a:rPr lang="ca-ES" dirty="0"/>
              <a:t>Intern 4000-5000ºC mantell superior 600-700 Km 1600-600ºC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4FD5-E947-4E83-899D-728AB7E63307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8037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4FD5-E947-4E83-899D-728AB7E63307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4309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baseline="0" dirty="0"/>
              <a:t>El sol envia 1.525 x 10</a:t>
            </a:r>
            <a:r>
              <a:rPr lang="ca-ES" baseline="30000" dirty="0"/>
              <a:t>6</a:t>
            </a:r>
            <a:r>
              <a:rPr lang="ca-ES" baseline="0" dirty="0"/>
              <a:t> </a:t>
            </a:r>
            <a:r>
              <a:rPr lang="ca-ES" baseline="0" dirty="0" err="1"/>
              <a:t>Twh</a:t>
            </a:r>
            <a:r>
              <a:rPr lang="ca-ES" baseline="0" dirty="0"/>
              <a:t>/any, que absorbeixen la terra el mar i l’atmosfera, l’acció humana desequilibra 32000 milions tones de CO2/any</a:t>
            </a:r>
            <a:endParaRPr lang="ca-ES" baseline="30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4FD5-E947-4E83-899D-728AB7E63307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92372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Recordar la</a:t>
            </a:r>
            <a:r>
              <a:rPr lang="ca-ES" baseline="0" dirty="0"/>
              <a:t> producció del ICGC realitzat de </a:t>
            </a:r>
            <a:r>
              <a:rPr lang="ca-ES" baseline="0" dirty="0" err="1"/>
              <a:t>X.Berenguer</a:t>
            </a:r>
            <a:r>
              <a:rPr lang="ca-ES" baseline="0" dirty="0"/>
              <a:t> LAMARE TERRA </a:t>
            </a:r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4FD5-E947-4E83-899D-728AB7E63307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970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700.000 Milions de €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4FD5-E947-4E83-899D-728AB7E63307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936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757F-C1ED-4329-94B3-FFCDF6357D33}" type="datetime1">
              <a:rPr lang="ca-ES" smtClean="0"/>
              <a:t>13/5/2021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86A0-EB2C-41C9-938F-963BE8D2AF3B}" type="datetime1">
              <a:rPr lang="ca-ES" smtClean="0"/>
              <a:t>13/5/2021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AF13-6C59-4114-B410-62350A1623A4}" type="datetime1">
              <a:rPr lang="ca-ES" smtClean="0"/>
              <a:t>13/5/2021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C33E-9714-4887-9055-BEE8A29C7479}" type="datetime1">
              <a:rPr lang="ca-ES" smtClean="0"/>
              <a:t>13/5/2021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8441-3EDC-4DD3-A31B-76AB324EF6E8}" type="datetime1">
              <a:rPr lang="ca-ES" smtClean="0"/>
              <a:t>13/5/2021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947-74A3-461F-83DA-B7E81DFFDF6E}" type="datetime1">
              <a:rPr lang="ca-ES" smtClean="0"/>
              <a:t>13/5/2021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B54-79A0-4021-8DEC-A8E817AA5D99}" type="datetime1">
              <a:rPr lang="ca-ES" smtClean="0"/>
              <a:t>13/5/2021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92CC-79D4-42E8-90DA-9351E5640DCA}" type="datetime1">
              <a:rPr lang="ca-ES" smtClean="0"/>
              <a:t>13/5/2021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E1E3-319A-4E97-8AB7-F32C80DD2183}" type="datetime1">
              <a:rPr lang="ca-ES" smtClean="0"/>
              <a:t>13/5/2021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C812-52B0-4ADA-A964-2E43BEFCBCA3}" type="datetime1">
              <a:rPr lang="ca-ES" smtClean="0"/>
              <a:t>13/5/2021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3D9F-2606-4E19-9D5A-B0C3A29A2FB9}" type="datetime1">
              <a:rPr lang="ca-ES" smtClean="0"/>
              <a:t>13/5/2021</a:t>
            </a:fld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287F018-EF94-42ED-85DD-18F1A859B9E3}" type="slidenum">
              <a:rPr lang="ca-ES" smtClean="0"/>
              <a:t>‹#›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pt-BR"/>
              <a:t>Comunitat Minera Olesana - 14 Maig 2021</a:t>
            </a:r>
            <a:endParaRPr lang="ca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4AAE221-B399-47FD-BC8B-9985DE604F16}" type="datetime1">
              <a:rPr lang="ca-ES" smtClean="0"/>
              <a:t>13/5/2021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Institut%20Quatre%20Cantons%2027%20Setembre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543800" cy="3878287"/>
          </a:xfrm>
        </p:spPr>
        <p:txBody>
          <a:bodyPr/>
          <a:lstStyle/>
          <a:p>
            <a:r>
              <a:rPr lang="ca-ES" b="1" dirty="0"/>
              <a:t>Nosaltres necessitem la terra, </a:t>
            </a:r>
            <a:r>
              <a:rPr lang="ca-ES" b="1" dirty="0">
                <a:solidFill>
                  <a:srgbClr val="00B050"/>
                </a:solidFill>
              </a:rPr>
              <a:t>GAIA, la mare terra </a:t>
            </a:r>
            <a:r>
              <a:rPr lang="ca-ES" b="1" dirty="0"/>
              <a:t>no ens necessita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solidFill>
                  <a:srgbClr val="FF0000"/>
                </a:solidFill>
              </a:rPr>
              <a:t>Emergència Climàtica</a:t>
            </a:r>
          </a:p>
        </p:txBody>
      </p:sp>
    </p:spTree>
    <p:extLst>
      <p:ext uri="{BB962C8B-B14F-4D97-AF65-F5344CB8AC3E}">
        <p14:creationId xmlns:p14="http://schemas.microsoft.com/office/powerpoint/2010/main" val="552906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dirty="0"/>
              <a:t>I tenim prou reserves 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0" y="1343024"/>
            <a:ext cx="8281730" cy="525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349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20000" cy="1143000"/>
          </a:xfrm>
        </p:spPr>
        <p:txBody>
          <a:bodyPr/>
          <a:lstStyle/>
          <a:p>
            <a:pPr algn="ctr"/>
            <a:r>
              <a:rPr lang="ca-ES" sz="3600" b="1" dirty="0"/>
              <a:t>Les cèl·lules en l’atmosfera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1026" name="Picture 2" descr="C:\Users\usuari\Desktop\PONENCIES I XERRADES\2019\Canvi climàtic = urgència\cel·les , sistemes convectiu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6187"/>
            <a:ext cx="7560839" cy="548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83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7052" y="205851"/>
            <a:ext cx="7620000" cy="1143000"/>
          </a:xfrm>
        </p:spPr>
        <p:txBody>
          <a:bodyPr/>
          <a:lstStyle/>
          <a:p>
            <a:pPr algn="ctr"/>
            <a:r>
              <a:rPr lang="ca-ES" sz="3200" b="1" dirty="0"/>
              <a:t>Interaccions entre les diverses cèl·lules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8851"/>
            <a:ext cx="7200800" cy="544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20" y="1246033"/>
            <a:ext cx="7776864" cy="550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49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20000" cy="1143000"/>
          </a:xfrm>
        </p:spPr>
        <p:txBody>
          <a:bodyPr/>
          <a:lstStyle/>
          <a:p>
            <a:pPr algn="ctr"/>
            <a:r>
              <a:rPr lang="ca-ES" sz="3600" b="1" dirty="0"/>
              <a:t>Que passa en les nostres latituds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2050" name="Picture 2" descr="C:\Users\usuari\Desktop\PONENCIES I XERRADES\2019\Canvi climàtic = urgència\vents polar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9594"/>
            <a:ext cx="7620000" cy="41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203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sz="3600" b="1" dirty="0"/>
              <a:t>Que passarà si continuem injectant energia a l’atmosfera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5" y="1772817"/>
            <a:ext cx="7866871" cy="459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90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sz="3600" b="1" dirty="0"/>
              <a:t>Un exemple proper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9"/>
            <a:ext cx="8136904" cy="464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129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dirty="0"/>
              <a:t>    La ENERGIA que consumim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ca-ES" dirty="0"/>
              <a:t>Predomina el consum d’energies fòssils, carbó , petroli, Gas Natural, Urani.</a:t>
            </a:r>
          </a:p>
          <a:p>
            <a:pPr algn="just"/>
            <a:r>
              <a:rPr lang="ca-ES" dirty="0"/>
              <a:t>A Catalunya i a Espanya es un 85 -90% aproximadament de la que comprem, a tercers països que GEO estratègicament no ens son amics , ni mai ens faran cap favor.</a:t>
            </a:r>
          </a:p>
          <a:p>
            <a:pPr algn="just"/>
            <a:r>
              <a:rPr lang="ca-ES" dirty="0"/>
              <a:t>Entre la que comprem (energia primària) i la que finalment gastem (energia útil) es pot afirmar que n’aprofitem del ordre de un 50%-55%</a:t>
            </a:r>
          </a:p>
          <a:p>
            <a:pPr algn="just"/>
            <a:r>
              <a:rPr lang="ca-ES" dirty="0"/>
              <a:t>Entre l’extracció el refinat , el transport i la distribució , fins convertir-la en electricitat, s’hi perd un 45-50%, després el transport en les línies d’alta tensió , s’hi perd un 14-15%, finalment les màquines on hi posem l’energia, siguin per mobilitat (automòbils), maquinaria industrial o domèstica etc. tenen també un rendiment, </a:t>
            </a:r>
            <a:r>
              <a:rPr lang="ca-ES" b="1" dirty="0">
                <a:solidFill>
                  <a:srgbClr val="FF0000"/>
                </a:solidFill>
              </a:rPr>
              <a:t>en conjunt un 60%  de la primària es perd en forma de calor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765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dirty="0"/>
              <a:t>I que hem de fer????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99667"/>
            <a:ext cx="778248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40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3600" b="1" dirty="0"/>
              <a:t>I de les renovables, en tenim prou???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7608111" cy="53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006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dirty="0"/>
              <a:t>No tot son flors i violes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No disposem al planeta prou materials per construir tot el que necessitaríem, sigui quina sigui la energia escollida</a:t>
            </a:r>
          </a:p>
          <a:p>
            <a:pPr marL="114300" indent="0">
              <a:buNone/>
            </a:pPr>
            <a:endParaRPr lang="ca-ES" dirty="0"/>
          </a:p>
          <a:p>
            <a:r>
              <a:rPr lang="ca-ES" b="1" dirty="0">
                <a:solidFill>
                  <a:srgbClr val="FF0000"/>
                </a:solidFill>
              </a:rPr>
              <a:t>HEM DE CONSUMIR (UTILITZAR) MENYS ENERGIA</a:t>
            </a:r>
          </a:p>
          <a:p>
            <a:r>
              <a:rPr lang="ca-ES" b="1" dirty="0">
                <a:solidFill>
                  <a:srgbClr val="FF0000"/>
                </a:solidFill>
              </a:rPr>
              <a:t>EL MILLOR ESTALVI D’ENERGIA ES AQUELLA QUE NO HEM UTILITZAT</a:t>
            </a:r>
          </a:p>
          <a:p>
            <a:pPr marL="114300" indent="0">
              <a:buNone/>
            </a:pPr>
            <a:endParaRPr lang="ca-ES" b="1" dirty="0">
              <a:solidFill>
                <a:srgbClr val="FF0000"/>
              </a:solidFill>
            </a:endParaRPr>
          </a:p>
          <a:p>
            <a:r>
              <a:rPr lang="ca-ES" dirty="0"/>
              <a:t>Estalvis passius, aïllaments, bona construcció, preveure la reutilització en el futur etc.</a:t>
            </a:r>
          </a:p>
          <a:p>
            <a:r>
              <a:rPr lang="ca-ES" dirty="0"/>
              <a:t>Produir l’energia que necessitem prop del punt de consum</a:t>
            </a:r>
          </a:p>
          <a:p>
            <a:r>
              <a:rPr lang="ca-ES" dirty="0"/>
              <a:t>Autoconsum i consum compartit, passar de ser clients usuaris, a ser productors i propietaris de l’energia que necessitem</a:t>
            </a:r>
          </a:p>
          <a:p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19487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b="1" dirty="0"/>
              <a:t>Qui soc, d’on vinc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sz="2400" dirty="0"/>
              <a:t>Jordi Parés i Grahit</a:t>
            </a:r>
          </a:p>
          <a:p>
            <a:r>
              <a:rPr lang="ca-ES" sz="2400" dirty="0"/>
              <a:t>Enginyer Industrial a l’escola de Barcelona ETSEIB, Promoció 1965 - actualment jubilat</a:t>
            </a:r>
          </a:p>
          <a:p>
            <a:r>
              <a:rPr lang="ca-ES" sz="2400" dirty="0"/>
              <a:t>Uns 40 anys dedicat professionalment al MEDI AMBIENT</a:t>
            </a:r>
          </a:p>
          <a:p>
            <a:pPr lvl="1"/>
            <a:r>
              <a:rPr lang="ca-ES" sz="2400" dirty="0"/>
              <a:t>Cicle integral de l’Aigua</a:t>
            </a:r>
          </a:p>
          <a:p>
            <a:pPr lvl="1"/>
            <a:r>
              <a:rPr lang="ca-ES" sz="2400" dirty="0"/>
              <a:t>Residus Sòlids urbans i Industrials</a:t>
            </a:r>
          </a:p>
          <a:p>
            <a:pPr lvl="1"/>
            <a:r>
              <a:rPr lang="ca-ES" sz="2400" dirty="0"/>
              <a:t>Control de la qualitat del aire</a:t>
            </a:r>
          </a:p>
          <a:p>
            <a:pPr lvl="1"/>
            <a:r>
              <a:rPr lang="ca-ES" sz="2400" dirty="0"/>
              <a:t>Energies netes i renovables </a:t>
            </a:r>
          </a:p>
          <a:p>
            <a:r>
              <a:rPr lang="ca-ES" sz="2600" dirty="0"/>
              <a:t>Actualment estic a la junta directiva del col·lectiu CMES (</a:t>
            </a:r>
            <a:r>
              <a:rPr lang="ca-ES" sz="2600" b="1" dirty="0"/>
              <a:t>C</a:t>
            </a:r>
            <a:r>
              <a:rPr lang="ca-ES" sz="2600" dirty="0"/>
              <a:t>ol·lectiu per un </a:t>
            </a:r>
            <a:r>
              <a:rPr lang="ca-ES" sz="2600" b="1" dirty="0"/>
              <a:t>M</a:t>
            </a:r>
            <a:r>
              <a:rPr lang="ca-ES" sz="2600" dirty="0"/>
              <a:t>odel </a:t>
            </a:r>
            <a:r>
              <a:rPr lang="ca-ES" sz="2600" b="1" dirty="0"/>
              <a:t>E</a:t>
            </a:r>
            <a:r>
              <a:rPr lang="ca-ES" sz="2600" dirty="0"/>
              <a:t>nergètic </a:t>
            </a:r>
            <a:r>
              <a:rPr lang="ca-ES" sz="2600" b="1" dirty="0"/>
              <a:t>S</a:t>
            </a:r>
            <a:r>
              <a:rPr lang="ca-ES" sz="2600" dirty="0"/>
              <a:t>ocial i Sostenible) </a:t>
            </a:r>
            <a:r>
              <a:rPr lang="ca-ES" sz="2600" dirty="0" err="1"/>
              <a:t>WWW,CMES.cat</a:t>
            </a:r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73358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4000" b="1" dirty="0"/>
              <a:t>Quines tecnologies estan a l’abast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89036"/>
            <a:ext cx="7920880" cy="51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406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3600" dirty="0"/>
              <a:t>Altres tecnologies que estan a disposició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La bomba de calor</a:t>
            </a:r>
          </a:p>
          <a:p>
            <a:pPr lvl="1"/>
            <a:r>
              <a:rPr lang="ca-ES" dirty="0"/>
              <a:t>Geotèrmica</a:t>
            </a:r>
          </a:p>
          <a:p>
            <a:pPr lvl="1"/>
            <a:r>
              <a:rPr lang="ca-ES" dirty="0"/>
              <a:t>aerotèrmica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Comunitat Minera Olesana - 14 Maig 2021</a:t>
            </a:r>
            <a:endParaRPr lang="ca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264473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68" y="1556792"/>
            <a:ext cx="463406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113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dirty="0"/>
              <a:t>Altres a disposició (2)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La energia del mar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pPr lvl="1"/>
            <a:r>
              <a:rPr lang="ca-ES" dirty="0"/>
              <a:t>Les onades</a:t>
            </a:r>
          </a:p>
          <a:p>
            <a:pPr lvl="1"/>
            <a:r>
              <a:rPr lang="ca-ES" dirty="0"/>
              <a:t>Les corrents submarines</a:t>
            </a:r>
          </a:p>
          <a:p>
            <a:pPr lvl="1"/>
            <a:r>
              <a:rPr lang="ca-ES" dirty="0"/>
              <a:t>Les marees</a:t>
            </a:r>
          </a:p>
          <a:p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Comunitat Minera Olesana - 14 Maig 2021</a:t>
            </a:r>
            <a:endParaRPr lang="ca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383398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312368" cy="198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76" y="3501008"/>
            <a:ext cx="395401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383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dirty="0"/>
              <a:t>Altres a disposició(3)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El Hidrogen com vector energètic H2</a:t>
            </a:r>
          </a:p>
          <a:p>
            <a:endParaRPr lang="ca-ES" dirty="0"/>
          </a:p>
          <a:p>
            <a:r>
              <a:rPr lang="ca-ES" dirty="0"/>
              <a:t>Obtenció</a:t>
            </a:r>
          </a:p>
          <a:p>
            <a:r>
              <a:rPr lang="ca-ES" dirty="0"/>
              <a:t>Magatzematge</a:t>
            </a:r>
          </a:p>
          <a:p>
            <a:r>
              <a:rPr lang="ca-ES" dirty="0"/>
              <a:t>utilització</a:t>
            </a:r>
          </a:p>
          <a:p>
            <a:pPr marL="114300" indent="0">
              <a:buNone/>
            </a:pPr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10661"/>
            <a:ext cx="2548425" cy="190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41" y="4347004"/>
            <a:ext cx="2304256" cy="202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69" y="4443629"/>
            <a:ext cx="2622672" cy="183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343405"/>
            <a:ext cx="3024336" cy="189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072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Qui te la culpa d’aquest desori?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ca-ES" dirty="0"/>
          </a:p>
          <a:p>
            <a:r>
              <a:rPr lang="ca-ES" sz="2400" dirty="0"/>
              <a:t>En primer lloc </a:t>
            </a:r>
            <a:r>
              <a:rPr lang="ca-ES" sz="2400" b="1" dirty="0">
                <a:solidFill>
                  <a:srgbClr val="FF0000"/>
                </a:solidFill>
              </a:rPr>
              <a:t>EL SISTEMA CAPITALISTA LLIBERAL</a:t>
            </a:r>
          </a:p>
          <a:p>
            <a:pPr marL="114300" indent="0">
              <a:buNone/>
            </a:pPr>
            <a:endParaRPr lang="ca-ES" sz="2400" b="1" dirty="0">
              <a:solidFill>
                <a:srgbClr val="FF0000"/>
              </a:solidFill>
            </a:endParaRPr>
          </a:p>
          <a:p>
            <a:r>
              <a:rPr lang="ca-ES" sz="2400" dirty="0"/>
              <a:t>Ens porta a una societat consumista basada en extreure, usar i llençar, una economia lineal que no te en compte que els recursos del planeta son finits. Que beneficia a uns pocs i perjudica a la majoria de la població, com mes vulnerable , mes perjudicada </a:t>
            </a:r>
          </a:p>
          <a:p>
            <a:pPr marL="114300" indent="0">
              <a:buNone/>
            </a:pPr>
            <a:endParaRPr lang="ca-ES" sz="2400" dirty="0"/>
          </a:p>
          <a:p>
            <a:r>
              <a:rPr lang="ca-ES" sz="2400" dirty="0"/>
              <a:t>En segon lloc </a:t>
            </a:r>
            <a:r>
              <a:rPr lang="ca-ES" sz="2400" b="1" dirty="0">
                <a:solidFill>
                  <a:srgbClr val="FF0000"/>
                </a:solidFill>
              </a:rPr>
              <a:t>ELS OLIGOPOLIS QUE CONTROLEN ELS MERCATS</a:t>
            </a:r>
          </a:p>
          <a:p>
            <a:pPr marL="114300" indent="0">
              <a:buNone/>
            </a:pPr>
            <a:endParaRPr lang="ca-ES" sz="2400" b="1" dirty="0">
              <a:solidFill>
                <a:srgbClr val="FF0000"/>
              </a:solidFill>
            </a:endParaRPr>
          </a:p>
          <a:p>
            <a:r>
              <a:rPr lang="ca-ES" sz="2400" dirty="0"/>
              <a:t>El oligopoli elèctric, el del Gas i el petroli, els del automòbil,  el financer, etc.</a:t>
            </a:r>
            <a:endParaRPr lang="ca-ES" sz="2400" b="1" dirty="0">
              <a:solidFill>
                <a:srgbClr val="FF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65197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sz="3600" b="1" dirty="0"/>
              <a:t>Que podem fer els ciutadans?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>
              <a:buFont typeface="Wingdings" pitchFamily="2" charset="2"/>
              <a:buChar char="ü"/>
            </a:pPr>
            <a:r>
              <a:rPr lang="ca-ES" sz="3200" b="1" i="1" dirty="0">
                <a:solidFill>
                  <a:srgbClr val="FF0000"/>
                </a:solidFill>
              </a:rPr>
              <a:t>Deixar de cremar combustibles fòssils o nuclears</a:t>
            </a:r>
          </a:p>
          <a:p>
            <a:pPr>
              <a:buFont typeface="Wingdings" pitchFamily="2" charset="2"/>
              <a:buChar char="v"/>
            </a:pPr>
            <a:r>
              <a:rPr lang="ca-ES" sz="2400" i="1" dirty="0"/>
              <a:t>Consumir menys energia, i la que fem servir que sigui d’origen net i renovable, i a ser possible auto produïda o produïda prop del punt de consum</a:t>
            </a:r>
          </a:p>
          <a:p>
            <a:pPr>
              <a:buFont typeface="Wingdings" pitchFamily="2" charset="2"/>
              <a:buChar char="v"/>
            </a:pPr>
            <a:r>
              <a:rPr lang="ca-ES" sz="2400" i="1" dirty="0"/>
              <a:t>Aprovisionar-se de productes de proximitat, tant en alimentació com en productes manufacturats, denunciar i combatre l’obsolescència programada</a:t>
            </a:r>
          </a:p>
          <a:p>
            <a:pPr>
              <a:buFont typeface="Wingdings" pitchFamily="2" charset="2"/>
              <a:buChar char="v"/>
            </a:pPr>
            <a:r>
              <a:rPr lang="ca-ES" sz="2400" i="1" dirty="0"/>
              <a:t>Deixar el cotxe al garatge i moure's en transport públic, l’avió per cassos de necessitat ben justificada</a:t>
            </a:r>
          </a:p>
          <a:p>
            <a:pPr>
              <a:buFont typeface="Wingdings" pitchFamily="2" charset="2"/>
              <a:buChar char="v"/>
            </a:pPr>
            <a:r>
              <a:rPr lang="ca-ES" sz="2400" i="1" dirty="0"/>
              <a:t>Sempre que sigui possible, a peu, en bicicleta o en patinet</a:t>
            </a:r>
          </a:p>
          <a:p>
            <a:pPr>
              <a:buFont typeface="Wingdings" pitchFamily="2" charset="2"/>
              <a:buChar char="v"/>
            </a:pPr>
            <a:r>
              <a:rPr lang="ca-ES" sz="2400" i="1" dirty="0"/>
              <a:t>No fer servir envasos, ni altres productes, d’un sol us </a:t>
            </a:r>
          </a:p>
          <a:p>
            <a:pPr>
              <a:buFont typeface="Wingdings" pitchFamily="2" charset="2"/>
              <a:buChar char="v"/>
            </a:pPr>
            <a:endParaRPr lang="ca-ES" i="1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8754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4400" dirty="0"/>
              <a:t>A qui podem demanar comptes?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ca-ES" i="1" dirty="0"/>
              <a:t>Als </a:t>
            </a:r>
            <a:r>
              <a:rPr lang="ca-ES" b="1" i="1" dirty="0">
                <a:solidFill>
                  <a:srgbClr val="FF0000"/>
                </a:solidFill>
              </a:rPr>
              <a:t>MUNICIPIS</a:t>
            </a:r>
            <a:r>
              <a:rPr lang="ca-ES" i="1" dirty="0"/>
              <a:t>, com administracions mes properes, que donin exemple, impulsin el canvi i informin abastament la població dins l’àmbit de les seves competències</a:t>
            </a:r>
          </a:p>
          <a:p>
            <a:pPr algn="just">
              <a:buFont typeface="Wingdings" pitchFamily="2" charset="2"/>
              <a:buChar char="v"/>
            </a:pPr>
            <a:r>
              <a:rPr lang="ca-ES" i="1" dirty="0"/>
              <a:t>A la </a:t>
            </a:r>
            <a:r>
              <a:rPr lang="ca-ES" b="1" i="1" dirty="0">
                <a:solidFill>
                  <a:srgbClr val="FF0000"/>
                </a:solidFill>
              </a:rPr>
              <a:t>GENERALITAT DE CATALUNYA , i A L’ESTAT CENTRAL </a:t>
            </a:r>
            <a:r>
              <a:rPr lang="ca-ES" i="1" dirty="0">
                <a:solidFill>
                  <a:srgbClr val="000000"/>
                </a:solidFill>
              </a:rPr>
              <a:t>reclamar la redacció i posada en marxa les lleis que cada un  dintre de les seves competències possibiliti la transició cap a un model socialment progressiu, econòmicament contingut, basat en l’economia circular, i el reequilibri de rendes i regions</a:t>
            </a:r>
          </a:p>
          <a:p>
            <a:pPr algn="just">
              <a:buFont typeface="Wingdings" pitchFamily="2" charset="2"/>
              <a:buChar char="v"/>
            </a:pPr>
            <a:r>
              <a:rPr lang="ca-ES" i="1" dirty="0">
                <a:solidFill>
                  <a:srgbClr val="000000"/>
                </a:solidFill>
              </a:rPr>
              <a:t>Als</a:t>
            </a:r>
            <a:r>
              <a:rPr lang="ca-ES" b="1" i="1" dirty="0">
                <a:solidFill>
                  <a:srgbClr val="FF0000"/>
                </a:solidFill>
              </a:rPr>
              <a:t> PARTITS POLÍTICS </a:t>
            </a:r>
            <a:r>
              <a:rPr lang="ca-ES" i="1" dirty="0">
                <a:solidFill>
                  <a:srgbClr val="000000"/>
                </a:solidFill>
              </a:rPr>
              <a:t>que incloguin en els seus programes la voluntat expressa de caminar cap a un futur sostenible, i que després compleixin les seves promeses, si els hem votat i tenen prou força per fer-ho</a:t>
            </a:r>
          </a:p>
          <a:p>
            <a:pPr marL="114300" indent="0" algn="just">
              <a:buNone/>
            </a:pPr>
            <a:r>
              <a:rPr lang="ca-ES" dirty="0"/>
              <a:t>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3464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F424C10-F604-4208-9BCA-D18914A0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Tsunami que ens ve a continuació</a:t>
            </a:r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F2C1DDA8-D768-46EF-8D87-BAC0351F5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17165"/>
            <a:ext cx="7787208" cy="4866197"/>
          </a:xfrm>
          <a:prstGeom prst="rect">
            <a:avLst/>
          </a:prstGeom>
        </p:spPr>
      </p:pic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202EEB13-0002-41D3-A4B8-D6650EC2A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09686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Un equilibri astronòmic !!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Dona una volta sobre si mateix cada dia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113"/>
            <a:ext cx="371373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4437112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Però no esta quiet, es un planeta viu i es mou, </a:t>
            </a:r>
          </a:p>
          <a:p>
            <a:r>
              <a:rPr lang="ca-ES" sz="2400" b="1" dirty="0"/>
              <a:t>ROTACIÓ</a:t>
            </a:r>
            <a:r>
              <a:rPr lang="ca-ES" sz="2400" dirty="0"/>
              <a:t> cada dia dona una volta sobre si mateix</a:t>
            </a:r>
          </a:p>
          <a:p>
            <a:r>
              <a:rPr lang="ca-ES" sz="2400" dirty="0"/>
              <a:t>  40.000Km /24 hores, en el Equador 1666.66Km/h</a:t>
            </a:r>
          </a:p>
          <a:p>
            <a:r>
              <a:rPr lang="ca-ES" sz="2400" b="1" dirty="0"/>
              <a:t>TRASLACIÓ</a:t>
            </a:r>
          </a:p>
          <a:p>
            <a:r>
              <a:rPr lang="ca-ES" sz="2400" dirty="0"/>
              <a:t>Cada any fa un recorregut en la seva òrbita al voltant del sol a 29,6Km / </a:t>
            </a:r>
            <a:r>
              <a:rPr lang="ca-ES" sz="2400" dirty="0" err="1"/>
              <a:t>seg</a:t>
            </a:r>
            <a:endParaRPr lang="ca-ES" sz="2400" dirty="0"/>
          </a:p>
          <a:p>
            <a:endParaRPr lang="ca-ES" sz="2400" dirty="0"/>
          </a:p>
        </p:txBody>
      </p:sp>
      <p:pic>
        <p:nvPicPr>
          <p:cNvPr id="6148" name="Picture 4" descr="TranslaciÃ³ de la Terr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51" y="1197641"/>
            <a:ext cx="4838938" cy="30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2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4000" dirty="0"/>
              <a:t>Les Plaques tectòniques es mouen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8194" name="Picture 2" descr="Resultat d'imatges de moviments de les plaques tectoniques">
            <a:hlinkClick r:id="rId3" action="ppaction://hlinkpres?slideindex=1&amp;slidetitle=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684755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1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/>
              <a:t>Un equilibri geològic</a:t>
            </a:r>
            <a:br>
              <a:rPr lang="ca-ES" b="1" dirty="0"/>
            </a:br>
            <a:endParaRPr lang="ca-ES" b="1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9218" name="Picture 2" descr="https://upload.wikimedia.org/wikipedia/commons/a/a3/Oceanic_spreading_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14375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71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sz="3600" b="1" dirty="0"/>
              <a:t>L’Atmosfera , ens envolta i protegeix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69127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999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sz="4000" b="1" dirty="0"/>
              <a:t>L’efecte hivernacle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Comunitat Minera Olesana - 14 Maig 2021</a:t>
            </a:r>
            <a:endParaRPr lang="ca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099679" cy="546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05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3600" dirty="0"/>
              <a:t>Històric de les emissions de CO</a:t>
            </a:r>
            <a:r>
              <a:rPr lang="ca-ES" sz="3600" baseline="-25000" dirty="0"/>
              <a:t>2</a:t>
            </a:r>
            <a:r>
              <a:rPr lang="ca-ES" sz="3600" dirty="0"/>
              <a:t> a l’atmosfera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 rot="16200000">
            <a:off x="7614168" y="3987232"/>
            <a:ext cx="2346321" cy="365760"/>
          </a:xfrm>
        </p:spPr>
        <p:txBody>
          <a:bodyPr/>
          <a:lstStyle/>
          <a:p>
            <a:r>
              <a:rPr lang="pt-BR" sz="1800" b="1"/>
              <a:t>Comunitat Minera Olesana - 14 Maig 2021</a:t>
            </a:r>
            <a:endParaRPr lang="ca-ES" sz="1800" b="1" dirty="0"/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auto">
          <a:xfrm>
            <a:off x="382814" y="1533675"/>
            <a:ext cx="7910852" cy="4937961"/>
          </a:xfrm>
          <a:prstGeom prst="rect">
            <a:avLst/>
          </a:prstGeom>
          <a:noFill/>
          <a:ln w="222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2 Imagen" descr="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5" y="1571937"/>
            <a:ext cx="7703071" cy="453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7 CuadroTexto"/>
          <p:cNvSpPr txBox="1">
            <a:spLocks noChangeArrowheads="1"/>
          </p:cNvSpPr>
          <p:nvPr/>
        </p:nvSpPr>
        <p:spPr bwMode="auto">
          <a:xfrm>
            <a:off x="512353" y="6182309"/>
            <a:ext cx="68097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Calibri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Calibri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Calibri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Calibri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ヒラギノ角ゴ ProN W3" charset="0"/>
                <a:cs typeface="ヒラギノ角ゴ ProN W3" charset="0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sym typeface="Calibri" pitchFamily="34" charset="0"/>
              </a:rPr>
              <a:t>Font:  IPCC  (Intergovernmental Panel on Climate Change)</a:t>
            </a:r>
          </a:p>
        </p:txBody>
      </p:sp>
    </p:spTree>
    <p:extLst>
      <p:ext uri="{BB962C8B-B14F-4D97-AF65-F5344CB8AC3E}">
        <p14:creationId xmlns:p14="http://schemas.microsoft.com/office/powerpoint/2010/main" val="19209533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2506</TotalTime>
  <Words>1134</Words>
  <Application>Microsoft Office PowerPoint</Application>
  <PresentationFormat>Presentació en pantalla (4:3)</PresentationFormat>
  <Paragraphs>127</Paragraphs>
  <Slides>26</Slides>
  <Notes>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Wingdings</vt:lpstr>
      <vt:lpstr>Adyacencia</vt:lpstr>
      <vt:lpstr>Nosaltres necessitem la terra, GAIA, la mare terra no ens necessita</vt:lpstr>
      <vt:lpstr>Qui soc, d’on vinc</vt:lpstr>
      <vt:lpstr>EL Tsunami que ens ve a continuació</vt:lpstr>
      <vt:lpstr>Un equilibri astronòmic !!</vt:lpstr>
      <vt:lpstr>Les Plaques tectòniques es mouen</vt:lpstr>
      <vt:lpstr>Un equilibri geològic </vt:lpstr>
      <vt:lpstr>L’Atmosfera , ens envolta i protegeix</vt:lpstr>
      <vt:lpstr>L’efecte hivernacle</vt:lpstr>
      <vt:lpstr>Històric de les emissions de CO2 a l’atmosfera</vt:lpstr>
      <vt:lpstr>I tenim prou reserves ?</vt:lpstr>
      <vt:lpstr>Les cèl·lules en l’atmosfera</vt:lpstr>
      <vt:lpstr>Interaccions entre les diverses cèl·lules</vt:lpstr>
      <vt:lpstr>Que passa en les nostres latituds</vt:lpstr>
      <vt:lpstr>Que passarà si continuem injectant energia a l’atmosfera</vt:lpstr>
      <vt:lpstr>Un exemple proper</vt:lpstr>
      <vt:lpstr>    La ENERGIA que consumim</vt:lpstr>
      <vt:lpstr>I que hem de fer????</vt:lpstr>
      <vt:lpstr>I de les renovables, en tenim prou???</vt:lpstr>
      <vt:lpstr>No tot son flors i violes</vt:lpstr>
      <vt:lpstr>Quines tecnologies estan a l’abast</vt:lpstr>
      <vt:lpstr>Altres tecnologies que estan a disposició</vt:lpstr>
      <vt:lpstr>Altres a disposició (2)</vt:lpstr>
      <vt:lpstr>Altres a disposició(3)</vt:lpstr>
      <vt:lpstr>Qui te la culpa d’aquest desori?</vt:lpstr>
      <vt:lpstr>Que podem fer els ciutadans?</vt:lpstr>
      <vt:lpstr>A qui podem demanar comptes?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L’estafa de la energia</dc:title>
  <dc:creator>usuari</dc:creator>
  <cp:lastModifiedBy>Jordi Pares i Grahit</cp:lastModifiedBy>
  <cp:revision>152</cp:revision>
  <dcterms:created xsi:type="dcterms:W3CDTF">2014-02-10T18:08:40Z</dcterms:created>
  <dcterms:modified xsi:type="dcterms:W3CDTF">2021-05-13T10:53:29Z</dcterms:modified>
</cp:coreProperties>
</file>