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74" r:id="rId2"/>
    <p:sldId id="256" r:id="rId3"/>
    <p:sldId id="257" r:id="rId4"/>
    <p:sldId id="259" r:id="rId5"/>
    <p:sldId id="272" r:id="rId6"/>
    <p:sldId id="260" r:id="rId7"/>
    <p:sldId id="258" r:id="rId8"/>
    <p:sldId id="262" r:id="rId9"/>
    <p:sldId id="261" r:id="rId10"/>
    <p:sldId id="263" r:id="rId11"/>
    <p:sldId id="265" r:id="rId12"/>
    <p:sldId id="266" r:id="rId13"/>
    <p:sldId id="273" r:id="rId14"/>
    <p:sldId id="267" r:id="rId15"/>
    <p:sldId id="268" r:id="rId16"/>
    <p:sldId id="269" r:id="rId17"/>
  </p:sldIdLst>
  <p:sldSz cx="12192000" cy="6858000"/>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43"/>
  </p:normalViewPr>
  <p:slideViewPr>
    <p:cSldViewPr snapToGrid="0" snapToObjects="1">
      <p:cViewPr varScale="1">
        <p:scale>
          <a:sx n="90" d="100"/>
          <a:sy n="90" d="100"/>
        </p:scale>
        <p:origin x="89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a-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9C78D1-857F-F44A-8B4B-6AB61643606A}" type="datetimeFigureOut">
              <a:rPr lang="ca-ES" smtClean="0"/>
              <a:t>25/11/21</a:t>
            </a:fld>
            <a:endParaRPr lang="ca-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a-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a-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a-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9B98B0-17AD-EE4A-90DE-4C89B0347FC8}" type="slidenum">
              <a:rPr lang="ca-ES" smtClean="0"/>
              <a:t>‹#›</a:t>
            </a:fld>
            <a:endParaRPr lang="ca-ES"/>
          </a:p>
        </p:txBody>
      </p:sp>
    </p:spTree>
    <p:extLst>
      <p:ext uri="{BB962C8B-B14F-4D97-AF65-F5344CB8AC3E}">
        <p14:creationId xmlns:p14="http://schemas.microsoft.com/office/powerpoint/2010/main" val="1888660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a-ES" dirty="0"/>
          </a:p>
        </p:txBody>
      </p:sp>
      <p:sp>
        <p:nvSpPr>
          <p:cNvPr id="4" name="Slide Number Placeholder 3"/>
          <p:cNvSpPr>
            <a:spLocks noGrp="1"/>
          </p:cNvSpPr>
          <p:nvPr>
            <p:ph type="sldNum" sz="quarter" idx="5"/>
          </p:nvPr>
        </p:nvSpPr>
        <p:spPr/>
        <p:txBody>
          <a:bodyPr/>
          <a:lstStyle/>
          <a:p>
            <a:fld id="{EF9B98B0-17AD-EE4A-90DE-4C89B0347FC8}" type="slidenum">
              <a:rPr lang="ca-ES" smtClean="0"/>
              <a:t>12</a:t>
            </a:fld>
            <a:endParaRPr lang="ca-ES"/>
          </a:p>
        </p:txBody>
      </p:sp>
    </p:spTree>
    <p:extLst>
      <p:ext uri="{BB962C8B-B14F-4D97-AF65-F5344CB8AC3E}">
        <p14:creationId xmlns:p14="http://schemas.microsoft.com/office/powerpoint/2010/main" val="82479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8CF7E-C6B7-9147-8E08-326B4CEE09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ca-ES"/>
          </a:p>
        </p:txBody>
      </p:sp>
      <p:sp>
        <p:nvSpPr>
          <p:cNvPr id="3" name="Subtitle 2">
            <a:extLst>
              <a:ext uri="{FF2B5EF4-FFF2-40B4-BE49-F238E27FC236}">
                <a16:creationId xmlns:a16="http://schemas.microsoft.com/office/drawing/2014/main" id="{C98CB7EC-99E9-CC48-ABBA-C6152B148F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ca-ES"/>
          </a:p>
        </p:txBody>
      </p:sp>
      <p:sp>
        <p:nvSpPr>
          <p:cNvPr id="4" name="Date Placeholder 3">
            <a:extLst>
              <a:ext uri="{FF2B5EF4-FFF2-40B4-BE49-F238E27FC236}">
                <a16:creationId xmlns:a16="http://schemas.microsoft.com/office/drawing/2014/main" id="{DDA6AD1B-77B4-8E43-A5BB-9F98FE1EA7E3}"/>
              </a:ext>
            </a:extLst>
          </p:cNvPr>
          <p:cNvSpPr>
            <a:spLocks noGrp="1"/>
          </p:cNvSpPr>
          <p:nvPr>
            <p:ph type="dt" sz="half" idx="10"/>
          </p:nvPr>
        </p:nvSpPr>
        <p:spPr/>
        <p:txBody>
          <a:bodyPr/>
          <a:lstStyle/>
          <a:p>
            <a:fld id="{8FB286ED-20F0-E543-864C-CF8DB9B5DB7A}" type="datetimeFigureOut">
              <a:rPr lang="ca-ES" smtClean="0"/>
              <a:t>25/11/21</a:t>
            </a:fld>
            <a:endParaRPr lang="ca-ES"/>
          </a:p>
        </p:txBody>
      </p:sp>
      <p:sp>
        <p:nvSpPr>
          <p:cNvPr id="5" name="Footer Placeholder 4">
            <a:extLst>
              <a:ext uri="{FF2B5EF4-FFF2-40B4-BE49-F238E27FC236}">
                <a16:creationId xmlns:a16="http://schemas.microsoft.com/office/drawing/2014/main" id="{0AE9A1C7-A483-3643-BFDB-0FE33E78D83B}"/>
              </a:ext>
            </a:extLst>
          </p:cNvPr>
          <p:cNvSpPr>
            <a:spLocks noGrp="1"/>
          </p:cNvSpPr>
          <p:nvPr>
            <p:ph type="ftr" sz="quarter" idx="11"/>
          </p:nvPr>
        </p:nvSpPr>
        <p:spPr/>
        <p:txBody>
          <a:bodyPr/>
          <a:lstStyle/>
          <a:p>
            <a:endParaRPr lang="ca-ES"/>
          </a:p>
        </p:txBody>
      </p:sp>
      <p:sp>
        <p:nvSpPr>
          <p:cNvPr id="6" name="Slide Number Placeholder 5">
            <a:extLst>
              <a:ext uri="{FF2B5EF4-FFF2-40B4-BE49-F238E27FC236}">
                <a16:creationId xmlns:a16="http://schemas.microsoft.com/office/drawing/2014/main" id="{4C592A63-6A4D-7646-83DC-E6A064D2C6C7}"/>
              </a:ext>
            </a:extLst>
          </p:cNvPr>
          <p:cNvSpPr>
            <a:spLocks noGrp="1"/>
          </p:cNvSpPr>
          <p:nvPr>
            <p:ph type="sldNum" sz="quarter" idx="12"/>
          </p:nvPr>
        </p:nvSpPr>
        <p:spPr/>
        <p:txBody>
          <a:bodyPr/>
          <a:lstStyle/>
          <a:p>
            <a:fld id="{AA1B54C4-6956-8B48-90B0-D98F1C4C6C98}" type="slidenum">
              <a:rPr lang="ca-ES" smtClean="0"/>
              <a:t>‹#›</a:t>
            </a:fld>
            <a:endParaRPr lang="ca-ES"/>
          </a:p>
        </p:txBody>
      </p:sp>
    </p:spTree>
    <p:extLst>
      <p:ext uri="{BB962C8B-B14F-4D97-AF65-F5344CB8AC3E}">
        <p14:creationId xmlns:p14="http://schemas.microsoft.com/office/powerpoint/2010/main" val="3499184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BC9A0-8D71-0943-986D-A53A68B36BB5}"/>
              </a:ext>
            </a:extLst>
          </p:cNvPr>
          <p:cNvSpPr>
            <a:spLocks noGrp="1"/>
          </p:cNvSpPr>
          <p:nvPr>
            <p:ph type="title"/>
          </p:nvPr>
        </p:nvSpPr>
        <p:spPr/>
        <p:txBody>
          <a:bodyPr/>
          <a:lstStyle/>
          <a:p>
            <a:r>
              <a:rPr lang="en-US"/>
              <a:t>Click to edit Master title style</a:t>
            </a:r>
            <a:endParaRPr lang="ca-ES"/>
          </a:p>
        </p:txBody>
      </p:sp>
      <p:sp>
        <p:nvSpPr>
          <p:cNvPr id="3" name="Vertical Text Placeholder 2">
            <a:extLst>
              <a:ext uri="{FF2B5EF4-FFF2-40B4-BE49-F238E27FC236}">
                <a16:creationId xmlns:a16="http://schemas.microsoft.com/office/drawing/2014/main" id="{EEB6CF97-4A90-F245-A0F4-2D8B22272F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a-ES"/>
          </a:p>
        </p:txBody>
      </p:sp>
      <p:sp>
        <p:nvSpPr>
          <p:cNvPr id="4" name="Date Placeholder 3">
            <a:extLst>
              <a:ext uri="{FF2B5EF4-FFF2-40B4-BE49-F238E27FC236}">
                <a16:creationId xmlns:a16="http://schemas.microsoft.com/office/drawing/2014/main" id="{723D14AF-4A79-A34C-9FA9-0628215FE24E}"/>
              </a:ext>
            </a:extLst>
          </p:cNvPr>
          <p:cNvSpPr>
            <a:spLocks noGrp="1"/>
          </p:cNvSpPr>
          <p:nvPr>
            <p:ph type="dt" sz="half" idx="10"/>
          </p:nvPr>
        </p:nvSpPr>
        <p:spPr/>
        <p:txBody>
          <a:bodyPr/>
          <a:lstStyle/>
          <a:p>
            <a:fld id="{8FB286ED-20F0-E543-864C-CF8DB9B5DB7A}" type="datetimeFigureOut">
              <a:rPr lang="ca-ES" smtClean="0"/>
              <a:t>25/11/21</a:t>
            </a:fld>
            <a:endParaRPr lang="ca-ES"/>
          </a:p>
        </p:txBody>
      </p:sp>
      <p:sp>
        <p:nvSpPr>
          <p:cNvPr id="5" name="Footer Placeholder 4">
            <a:extLst>
              <a:ext uri="{FF2B5EF4-FFF2-40B4-BE49-F238E27FC236}">
                <a16:creationId xmlns:a16="http://schemas.microsoft.com/office/drawing/2014/main" id="{B29863E2-2523-C64E-9575-FA27D0E6622C}"/>
              </a:ext>
            </a:extLst>
          </p:cNvPr>
          <p:cNvSpPr>
            <a:spLocks noGrp="1"/>
          </p:cNvSpPr>
          <p:nvPr>
            <p:ph type="ftr" sz="quarter" idx="11"/>
          </p:nvPr>
        </p:nvSpPr>
        <p:spPr/>
        <p:txBody>
          <a:bodyPr/>
          <a:lstStyle/>
          <a:p>
            <a:endParaRPr lang="ca-ES"/>
          </a:p>
        </p:txBody>
      </p:sp>
      <p:sp>
        <p:nvSpPr>
          <p:cNvPr id="6" name="Slide Number Placeholder 5">
            <a:extLst>
              <a:ext uri="{FF2B5EF4-FFF2-40B4-BE49-F238E27FC236}">
                <a16:creationId xmlns:a16="http://schemas.microsoft.com/office/drawing/2014/main" id="{151EECE5-1FC4-2A4B-9F73-CB36FAB5A602}"/>
              </a:ext>
            </a:extLst>
          </p:cNvPr>
          <p:cNvSpPr>
            <a:spLocks noGrp="1"/>
          </p:cNvSpPr>
          <p:nvPr>
            <p:ph type="sldNum" sz="quarter" idx="12"/>
          </p:nvPr>
        </p:nvSpPr>
        <p:spPr/>
        <p:txBody>
          <a:bodyPr/>
          <a:lstStyle/>
          <a:p>
            <a:fld id="{AA1B54C4-6956-8B48-90B0-D98F1C4C6C98}" type="slidenum">
              <a:rPr lang="ca-ES" smtClean="0"/>
              <a:t>‹#›</a:t>
            </a:fld>
            <a:endParaRPr lang="ca-ES"/>
          </a:p>
        </p:txBody>
      </p:sp>
    </p:spTree>
    <p:extLst>
      <p:ext uri="{BB962C8B-B14F-4D97-AF65-F5344CB8AC3E}">
        <p14:creationId xmlns:p14="http://schemas.microsoft.com/office/powerpoint/2010/main" val="1560900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6A28CD-63A6-0E47-A8AD-FF0D0F17BF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ca-ES"/>
          </a:p>
        </p:txBody>
      </p:sp>
      <p:sp>
        <p:nvSpPr>
          <p:cNvPr id="3" name="Vertical Text Placeholder 2">
            <a:extLst>
              <a:ext uri="{FF2B5EF4-FFF2-40B4-BE49-F238E27FC236}">
                <a16:creationId xmlns:a16="http://schemas.microsoft.com/office/drawing/2014/main" id="{64EA4FB5-22B1-D14D-8920-A8970B3349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a-ES"/>
          </a:p>
        </p:txBody>
      </p:sp>
      <p:sp>
        <p:nvSpPr>
          <p:cNvPr id="4" name="Date Placeholder 3">
            <a:extLst>
              <a:ext uri="{FF2B5EF4-FFF2-40B4-BE49-F238E27FC236}">
                <a16:creationId xmlns:a16="http://schemas.microsoft.com/office/drawing/2014/main" id="{1C93511F-4206-A946-ADF4-1E4914AEFEFA}"/>
              </a:ext>
            </a:extLst>
          </p:cNvPr>
          <p:cNvSpPr>
            <a:spLocks noGrp="1"/>
          </p:cNvSpPr>
          <p:nvPr>
            <p:ph type="dt" sz="half" idx="10"/>
          </p:nvPr>
        </p:nvSpPr>
        <p:spPr/>
        <p:txBody>
          <a:bodyPr/>
          <a:lstStyle/>
          <a:p>
            <a:fld id="{8FB286ED-20F0-E543-864C-CF8DB9B5DB7A}" type="datetimeFigureOut">
              <a:rPr lang="ca-ES" smtClean="0"/>
              <a:t>25/11/21</a:t>
            </a:fld>
            <a:endParaRPr lang="ca-ES"/>
          </a:p>
        </p:txBody>
      </p:sp>
      <p:sp>
        <p:nvSpPr>
          <p:cNvPr id="5" name="Footer Placeholder 4">
            <a:extLst>
              <a:ext uri="{FF2B5EF4-FFF2-40B4-BE49-F238E27FC236}">
                <a16:creationId xmlns:a16="http://schemas.microsoft.com/office/drawing/2014/main" id="{AEF27C05-747D-EC4F-A376-EB2590B35866}"/>
              </a:ext>
            </a:extLst>
          </p:cNvPr>
          <p:cNvSpPr>
            <a:spLocks noGrp="1"/>
          </p:cNvSpPr>
          <p:nvPr>
            <p:ph type="ftr" sz="quarter" idx="11"/>
          </p:nvPr>
        </p:nvSpPr>
        <p:spPr/>
        <p:txBody>
          <a:bodyPr/>
          <a:lstStyle/>
          <a:p>
            <a:endParaRPr lang="ca-ES"/>
          </a:p>
        </p:txBody>
      </p:sp>
      <p:sp>
        <p:nvSpPr>
          <p:cNvPr id="6" name="Slide Number Placeholder 5">
            <a:extLst>
              <a:ext uri="{FF2B5EF4-FFF2-40B4-BE49-F238E27FC236}">
                <a16:creationId xmlns:a16="http://schemas.microsoft.com/office/drawing/2014/main" id="{7727864B-A642-DD44-8825-8A81DF7E8C73}"/>
              </a:ext>
            </a:extLst>
          </p:cNvPr>
          <p:cNvSpPr>
            <a:spLocks noGrp="1"/>
          </p:cNvSpPr>
          <p:nvPr>
            <p:ph type="sldNum" sz="quarter" idx="12"/>
          </p:nvPr>
        </p:nvSpPr>
        <p:spPr/>
        <p:txBody>
          <a:bodyPr/>
          <a:lstStyle/>
          <a:p>
            <a:fld id="{AA1B54C4-6956-8B48-90B0-D98F1C4C6C98}" type="slidenum">
              <a:rPr lang="ca-ES" smtClean="0"/>
              <a:t>‹#›</a:t>
            </a:fld>
            <a:endParaRPr lang="ca-ES"/>
          </a:p>
        </p:txBody>
      </p:sp>
    </p:spTree>
    <p:extLst>
      <p:ext uri="{BB962C8B-B14F-4D97-AF65-F5344CB8AC3E}">
        <p14:creationId xmlns:p14="http://schemas.microsoft.com/office/powerpoint/2010/main" val="2405320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D2EE-C505-3249-9B08-B2AFFC6B5289}"/>
              </a:ext>
            </a:extLst>
          </p:cNvPr>
          <p:cNvSpPr>
            <a:spLocks noGrp="1"/>
          </p:cNvSpPr>
          <p:nvPr>
            <p:ph type="title"/>
          </p:nvPr>
        </p:nvSpPr>
        <p:spPr/>
        <p:txBody>
          <a:bodyPr/>
          <a:lstStyle/>
          <a:p>
            <a:r>
              <a:rPr lang="en-US"/>
              <a:t>Click to edit Master title style</a:t>
            </a:r>
            <a:endParaRPr lang="ca-ES"/>
          </a:p>
        </p:txBody>
      </p:sp>
      <p:sp>
        <p:nvSpPr>
          <p:cNvPr id="3" name="Content Placeholder 2">
            <a:extLst>
              <a:ext uri="{FF2B5EF4-FFF2-40B4-BE49-F238E27FC236}">
                <a16:creationId xmlns:a16="http://schemas.microsoft.com/office/drawing/2014/main" id="{2AC4AA82-0CE6-B549-9528-B559C5AA0B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a-ES"/>
          </a:p>
        </p:txBody>
      </p:sp>
      <p:sp>
        <p:nvSpPr>
          <p:cNvPr id="4" name="Date Placeholder 3">
            <a:extLst>
              <a:ext uri="{FF2B5EF4-FFF2-40B4-BE49-F238E27FC236}">
                <a16:creationId xmlns:a16="http://schemas.microsoft.com/office/drawing/2014/main" id="{2B30544F-2F3A-044F-9F59-4246B2700828}"/>
              </a:ext>
            </a:extLst>
          </p:cNvPr>
          <p:cNvSpPr>
            <a:spLocks noGrp="1"/>
          </p:cNvSpPr>
          <p:nvPr>
            <p:ph type="dt" sz="half" idx="10"/>
          </p:nvPr>
        </p:nvSpPr>
        <p:spPr/>
        <p:txBody>
          <a:bodyPr/>
          <a:lstStyle/>
          <a:p>
            <a:fld id="{8FB286ED-20F0-E543-864C-CF8DB9B5DB7A}" type="datetimeFigureOut">
              <a:rPr lang="ca-ES" smtClean="0"/>
              <a:t>25/11/21</a:t>
            </a:fld>
            <a:endParaRPr lang="ca-ES"/>
          </a:p>
        </p:txBody>
      </p:sp>
      <p:sp>
        <p:nvSpPr>
          <p:cNvPr id="5" name="Footer Placeholder 4">
            <a:extLst>
              <a:ext uri="{FF2B5EF4-FFF2-40B4-BE49-F238E27FC236}">
                <a16:creationId xmlns:a16="http://schemas.microsoft.com/office/drawing/2014/main" id="{8DDCF3A0-F508-024D-AF25-819B404A3231}"/>
              </a:ext>
            </a:extLst>
          </p:cNvPr>
          <p:cNvSpPr>
            <a:spLocks noGrp="1"/>
          </p:cNvSpPr>
          <p:nvPr>
            <p:ph type="ftr" sz="quarter" idx="11"/>
          </p:nvPr>
        </p:nvSpPr>
        <p:spPr/>
        <p:txBody>
          <a:bodyPr/>
          <a:lstStyle/>
          <a:p>
            <a:endParaRPr lang="ca-ES"/>
          </a:p>
        </p:txBody>
      </p:sp>
      <p:sp>
        <p:nvSpPr>
          <p:cNvPr id="6" name="Slide Number Placeholder 5">
            <a:extLst>
              <a:ext uri="{FF2B5EF4-FFF2-40B4-BE49-F238E27FC236}">
                <a16:creationId xmlns:a16="http://schemas.microsoft.com/office/drawing/2014/main" id="{991881F0-1D9F-E84F-9590-3778C2290C44}"/>
              </a:ext>
            </a:extLst>
          </p:cNvPr>
          <p:cNvSpPr>
            <a:spLocks noGrp="1"/>
          </p:cNvSpPr>
          <p:nvPr>
            <p:ph type="sldNum" sz="quarter" idx="12"/>
          </p:nvPr>
        </p:nvSpPr>
        <p:spPr/>
        <p:txBody>
          <a:bodyPr/>
          <a:lstStyle/>
          <a:p>
            <a:fld id="{AA1B54C4-6956-8B48-90B0-D98F1C4C6C98}" type="slidenum">
              <a:rPr lang="ca-ES" smtClean="0"/>
              <a:t>‹#›</a:t>
            </a:fld>
            <a:endParaRPr lang="ca-ES"/>
          </a:p>
        </p:txBody>
      </p:sp>
    </p:spTree>
    <p:extLst>
      <p:ext uri="{BB962C8B-B14F-4D97-AF65-F5344CB8AC3E}">
        <p14:creationId xmlns:p14="http://schemas.microsoft.com/office/powerpoint/2010/main" val="1169180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FEF08-2AC9-F045-8CDB-616DE671B8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ca-ES"/>
          </a:p>
        </p:txBody>
      </p:sp>
      <p:sp>
        <p:nvSpPr>
          <p:cNvPr id="3" name="Text Placeholder 2">
            <a:extLst>
              <a:ext uri="{FF2B5EF4-FFF2-40B4-BE49-F238E27FC236}">
                <a16:creationId xmlns:a16="http://schemas.microsoft.com/office/drawing/2014/main" id="{D9D1B32B-ACA3-8F45-BB85-66885DF1F9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6A6702-AB96-7140-BB52-5EBC4B9A8D95}"/>
              </a:ext>
            </a:extLst>
          </p:cNvPr>
          <p:cNvSpPr>
            <a:spLocks noGrp="1"/>
          </p:cNvSpPr>
          <p:nvPr>
            <p:ph type="dt" sz="half" idx="10"/>
          </p:nvPr>
        </p:nvSpPr>
        <p:spPr/>
        <p:txBody>
          <a:bodyPr/>
          <a:lstStyle/>
          <a:p>
            <a:fld id="{8FB286ED-20F0-E543-864C-CF8DB9B5DB7A}" type="datetimeFigureOut">
              <a:rPr lang="ca-ES" smtClean="0"/>
              <a:t>25/11/21</a:t>
            </a:fld>
            <a:endParaRPr lang="ca-ES"/>
          </a:p>
        </p:txBody>
      </p:sp>
      <p:sp>
        <p:nvSpPr>
          <p:cNvPr id="5" name="Footer Placeholder 4">
            <a:extLst>
              <a:ext uri="{FF2B5EF4-FFF2-40B4-BE49-F238E27FC236}">
                <a16:creationId xmlns:a16="http://schemas.microsoft.com/office/drawing/2014/main" id="{009A16D0-DF6E-314B-A069-80C2C5F20240}"/>
              </a:ext>
            </a:extLst>
          </p:cNvPr>
          <p:cNvSpPr>
            <a:spLocks noGrp="1"/>
          </p:cNvSpPr>
          <p:nvPr>
            <p:ph type="ftr" sz="quarter" idx="11"/>
          </p:nvPr>
        </p:nvSpPr>
        <p:spPr/>
        <p:txBody>
          <a:bodyPr/>
          <a:lstStyle/>
          <a:p>
            <a:endParaRPr lang="ca-ES"/>
          </a:p>
        </p:txBody>
      </p:sp>
      <p:sp>
        <p:nvSpPr>
          <p:cNvPr id="6" name="Slide Number Placeholder 5">
            <a:extLst>
              <a:ext uri="{FF2B5EF4-FFF2-40B4-BE49-F238E27FC236}">
                <a16:creationId xmlns:a16="http://schemas.microsoft.com/office/drawing/2014/main" id="{7224A662-B89E-4A4F-B1F3-F6331539DED9}"/>
              </a:ext>
            </a:extLst>
          </p:cNvPr>
          <p:cNvSpPr>
            <a:spLocks noGrp="1"/>
          </p:cNvSpPr>
          <p:nvPr>
            <p:ph type="sldNum" sz="quarter" idx="12"/>
          </p:nvPr>
        </p:nvSpPr>
        <p:spPr/>
        <p:txBody>
          <a:bodyPr/>
          <a:lstStyle/>
          <a:p>
            <a:fld id="{AA1B54C4-6956-8B48-90B0-D98F1C4C6C98}" type="slidenum">
              <a:rPr lang="ca-ES" smtClean="0"/>
              <a:t>‹#›</a:t>
            </a:fld>
            <a:endParaRPr lang="ca-ES"/>
          </a:p>
        </p:txBody>
      </p:sp>
    </p:spTree>
    <p:extLst>
      <p:ext uri="{BB962C8B-B14F-4D97-AF65-F5344CB8AC3E}">
        <p14:creationId xmlns:p14="http://schemas.microsoft.com/office/powerpoint/2010/main" val="4105531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A5F2E-DDBF-D14F-92F1-6AC83952EC96}"/>
              </a:ext>
            </a:extLst>
          </p:cNvPr>
          <p:cNvSpPr>
            <a:spLocks noGrp="1"/>
          </p:cNvSpPr>
          <p:nvPr>
            <p:ph type="title"/>
          </p:nvPr>
        </p:nvSpPr>
        <p:spPr/>
        <p:txBody>
          <a:bodyPr/>
          <a:lstStyle/>
          <a:p>
            <a:r>
              <a:rPr lang="en-US"/>
              <a:t>Click to edit Master title style</a:t>
            </a:r>
            <a:endParaRPr lang="ca-ES"/>
          </a:p>
        </p:txBody>
      </p:sp>
      <p:sp>
        <p:nvSpPr>
          <p:cNvPr id="3" name="Content Placeholder 2">
            <a:extLst>
              <a:ext uri="{FF2B5EF4-FFF2-40B4-BE49-F238E27FC236}">
                <a16:creationId xmlns:a16="http://schemas.microsoft.com/office/drawing/2014/main" id="{08236D60-8071-FC48-81AD-E677E28F27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a-ES"/>
          </a:p>
        </p:txBody>
      </p:sp>
      <p:sp>
        <p:nvSpPr>
          <p:cNvPr id="4" name="Content Placeholder 3">
            <a:extLst>
              <a:ext uri="{FF2B5EF4-FFF2-40B4-BE49-F238E27FC236}">
                <a16:creationId xmlns:a16="http://schemas.microsoft.com/office/drawing/2014/main" id="{035B9F1C-E0F5-D543-8E7F-1E9CCF80CD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a-ES"/>
          </a:p>
        </p:txBody>
      </p:sp>
      <p:sp>
        <p:nvSpPr>
          <p:cNvPr id="5" name="Date Placeholder 4">
            <a:extLst>
              <a:ext uri="{FF2B5EF4-FFF2-40B4-BE49-F238E27FC236}">
                <a16:creationId xmlns:a16="http://schemas.microsoft.com/office/drawing/2014/main" id="{4500A60B-28B2-4D46-8766-07E4025BF164}"/>
              </a:ext>
            </a:extLst>
          </p:cNvPr>
          <p:cNvSpPr>
            <a:spLocks noGrp="1"/>
          </p:cNvSpPr>
          <p:nvPr>
            <p:ph type="dt" sz="half" idx="10"/>
          </p:nvPr>
        </p:nvSpPr>
        <p:spPr/>
        <p:txBody>
          <a:bodyPr/>
          <a:lstStyle/>
          <a:p>
            <a:fld id="{8FB286ED-20F0-E543-864C-CF8DB9B5DB7A}" type="datetimeFigureOut">
              <a:rPr lang="ca-ES" smtClean="0"/>
              <a:t>25/11/21</a:t>
            </a:fld>
            <a:endParaRPr lang="ca-ES"/>
          </a:p>
        </p:txBody>
      </p:sp>
      <p:sp>
        <p:nvSpPr>
          <p:cNvPr id="6" name="Footer Placeholder 5">
            <a:extLst>
              <a:ext uri="{FF2B5EF4-FFF2-40B4-BE49-F238E27FC236}">
                <a16:creationId xmlns:a16="http://schemas.microsoft.com/office/drawing/2014/main" id="{00A272DD-E9AC-6647-9701-FCF8F0C25FF8}"/>
              </a:ext>
            </a:extLst>
          </p:cNvPr>
          <p:cNvSpPr>
            <a:spLocks noGrp="1"/>
          </p:cNvSpPr>
          <p:nvPr>
            <p:ph type="ftr" sz="quarter" idx="11"/>
          </p:nvPr>
        </p:nvSpPr>
        <p:spPr/>
        <p:txBody>
          <a:bodyPr/>
          <a:lstStyle/>
          <a:p>
            <a:endParaRPr lang="ca-ES"/>
          </a:p>
        </p:txBody>
      </p:sp>
      <p:sp>
        <p:nvSpPr>
          <p:cNvPr id="7" name="Slide Number Placeholder 6">
            <a:extLst>
              <a:ext uri="{FF2B5EF4-FFF2-40B4-BE49-F238E27FC236}">
                <a16:creationId xmlns:a16="http://schemas.microsoft.com/office/drawing/2014/main" id="{6BAAFE4D-D74F-BC4D-8815-3355AE975805}"/>
              </a:ext>
            </a:extLst>
          </p:cNvPr>
          <p:cNvSpPr>
            <a:spLocks noGrp="1"/>
          </p:cNvSpPr>
          <p:nvPr>
            <p:ph type="sldNum" sz="quarter" idx="12"/>
          </p:nvPr>
        </p:nvSpPr>
        <p:spPr/>
        <p:txBody>
          <a:bodyPr/>
          <a:lstStyle/>
          <a:p>
            <a:fld id="{AA1B54C4-6956-8B48-90B0-D98F1C4C6C98}" type="slidenum">
              <a:rPr lang="ca-ES" smtClean="0"/>
              <a:t>‹#›</a:t>
            </a:fld>
            <a:endParaRPr lang="ca-ES"/>
          </a:p>
        </p:txBody>
      </p:sp>
    </p:spTree>
    <p:extLst>
      <p:ext uri="{BB962C8B-B14F-4D97-AF65-F5344CB8AC3E}">
        <p14:creationId xmlns:p14="http://schemas.microsoft.com/office/powerpoint/2010/main" val="2178888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373AB-53C5-0F4A-A6EF-CB1F226D0EAA}"/>
              </a:ext>
            </a:extLst>
          </p:cNvPr>
          <p:cNvSpPr>
            <a:spLocks noGrp="1"/>
          </p:cNvSpPr>
          <p:nvPr>
            <p:ph type="title"/>
          </p:nvPr>
        </p:nvSpPr>
        <p:spPr>
          <a:xfrm>
            <a:off x="839788" y="365125"/>
            <a:ext cx="10515600" cy="1325563"/>
          </a:xfrm>
        </p:spPr>
        <p:txBody>
          <a:bodyPr/>
          <a:lstStyle/>
          <a:p>
            <a:r>
              <a:rPr lang="en-US"/>
              <a:t>Click to edit Master title style</a:t>
            </a:r>
            <a:endParaRPr lang="ca-ES"/>
          </a:p>
        </p:txBody>
      </p:sp>
      <p:sp>
        <p:nvSpPr>
          <p:cNvPr id="3" name="Text Placeholder 2">
            <a:extLst>
              <a:ext uri="{FF2B5EF4-FFF2-40B4-BE49-F238E27FC236}">
                <a16:creationId xmlns:a16="http://schemas.microsoft.com/office/drawing/2014/main" id="{6D6C4B10-97A9-8441-9334-F99F08733C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7EB6A7-3933-254A-9D83-A3C453E5A4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a-ES"/>
          </a:p>
        </p:txBody>
      </p:sp>
      <p:sp>
        <p:nvSpPr>
          <p:cNvPr id="5" name="Text Placeholder 4">
            <a:extLst>
              <a:ext uri="{FF2B5EF4-FFF2-40B4-BE49-F238E27FC236}">
                <a16:creationId xmlns:a16="http://schemas.microsoft.com/office/drawing/2014/main" id="{44A8EE25-B155-844A-AF5A-BAB1E118B8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F24147-33CE-954A-81A7-374DFA59DB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a-ES"/>
          </a:p>
        </p:txBody>
      </p:sp>
      <p:sp>
        <p:nvSpPr>
          <p:cNvPr id="7" name="Date Placeholder 6">
            <a:extLst>
              <a:ext uri="{FF2B5EF4-FFF2-40B4-BE49-F238E27FC236}">
                <a16:creationId xmlns:a16="http://schemas.microsoft.com/office/drawing/2014/main" id="{DE3EE732-FC26-E845-A236-B49E00E73174}"/>
              </a:ext>
            </a:extLst>
          </p:cNvPr>
          <p:cNvSpPr>
            <a:spLocks noGrp="1"/>
          </p:cNvSpPr>
          <p:nvPr>
            <p:ph type="dt" sz="half" idx="10"/>
          </p:nvPr>
        </p:nvSpPr>
        <p:spPr/>
        <p:txBody>
          <a:bodyPr/>
          <a:lstStyle/>
          <a:p>
            <a:fld id="{8FB286ED-20F0-E543-864C-CF8DB9B5DB7A}" type="datetimeFigureOut">
              <a:rPr lang="ca-ES" smtClean="0"/>
              <a:t>25/11/21</a:t>
            </a:fld>
            <a:endParaRPr lang="ca-ES"/>
          </a:p>
        </p:txBody>
      </p:sp>
      <p:sp>
        <p:nvSpPr>
          <p:cNvPr id="8" name="Footer Placeholder 7">
            <a:extLst>
              <a:ext uri="{FF2B5EF4-FFF2-40B4-BE49-F238E27FC236}">
                <a16:creationId xmlns:a16="http://schemas.microsoft.com/office/drawing/2014/main" id="{B7533CF5-E105-9344-AAD6-B2A8325DDAFC}"/>
              </a:ext>
            </a:extLst>
          </p:cNvPr>
          <p:cNvSpPr>
            <a:spLocks noGrp="1"/>
          </p:cNvSpPr>
          <p:nvPr>
            <p:ph type="ftr" sz="quarter" idx="11"/>
          </p:nvPr>
        </p:nvSpPr>
        <p:spPr/>
        <p:txBody>
          <a:bodyPr/>
          <a:lstStyle/>
          <a:p>
            <a:endParaRPr lang="ca-ES"/>
          </a:p>
        </p:txBody>
      </p:sp>
      <p:sp>
        <p:nvSpPr>
          <p:cNvPr id="9" name="Slide Number Placeholder 8">
            <a:extLst>
              <a:ext uri="{FF2B5EF4-FFF2-40B4-BE49-F238E27FC236}">
                <a16:creationId xmlns:a16="http://schemas.microsoft.com/office/drawing/2014/main" id="{84FDD0C8-AF65-7E46-9C60-B10DC76E925B}"/>
              </a:ext>
            </a:extLst>
          </p:cNvPr>
          <p:cNvSpPr>
            <a:spLocks noGrp="1"/>
          </p:cNvSpPr>
          <p:nvPr>
            <p:ph type="sldNum" sz="quarter" idx="12"/>
          </p:nvPr>
        </p:nvSpPr>
        <p:spPr/>
        <p:txBody>
          <a:bodyPr/>
          <a:lstStyle/>
          <a:p>
            <a:fld id="{AA1B54C4-6956-8B48-90B0-D98F1C4C6C98}" type="slidenum">
              <a:rPr lang="ca-ES" smtClean="0"/>
              <a:t>‹#›</a:t>
            </a:fld>
            <a:endParaRPr lang="ca-ES"/>
          </a:p>
        </p:txBody>
      </p:sp>
    </p:spTree>
    <p:extLst>
      <p:ext uri="{BB962C8B-B14F-4D97-AF65-F5344CB8AC3E}">
        <p14:creationId xmlns:p14="http://schemas.microsoft.com/office/powerpoint/2010/main" val="223198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CCD03-3ED2-0843-94AF-906D033E1469}"/>
              </a:ext>
            </a:extLst>
          </p:cNvPr>
          <p:cNvSpPr>
            <a:spLocks noGrp="1"/>
          </p:cNvSpPr>
          <p:nvPr>
            <p:ph type="title"/>
          </p:nvPr>
        </p:nvSpPr>
        <p:spPr/>
        <p:txBody>
          <a:bodyPr/>
          <a:lstStyle/>
          <a:p>
            <a:r>
              <a:rPr lang="en-US"/>
              <a:t>Click to edit Master title style</a:t>
            </a:r>
            <a:endParaRPr lang="ca-ES"/>
          </a:p>
        </p:txBody>
      </p:sp>
      <p:sp>
        <p:nvSpPr>
          <p:cNvPr id="3" name="Date Placeholder 2">
            <a:extLst>
              <a:ext uri="{FF2B5EF4-FFF2-40B4-BE49-F238E27FC236}">
                <a16:creationId xmlns:a16="http://schemas.microsoft.com/office/drawing/2014/main" id="{40143BCC-DD08-0C47-B692-97FB8974C9F9}"/>
              </a:ext>
            </a:extLst>
          </p:cNvPr>
          <p:cNvSpPr>
            <a:spLocks noGrp="1"/>
          </p:cNvSpPr>
          <p:nvPr>
            <p:ph type="dt" sz="half" idx="10"/>
          </p:nvPr>
        </p:nvSpPr>
        <p:spPr/>
        <p:txBody>
          <a:bodyPr/>
          <a:lstStyle/>
          <a:p>
            <a:fld id="{8FB286ED-20F0-E543-864C-CF8DB9B5DB7A}" type="datetimeFigureOut">
              <a:rPr lang="ca-ES" smtClean="0"/>
              <a:t>25/11/21</a:t>
            </a:fld>
            <a:endParaRPr lang="ca-ES"/>
          </a:p>
        </p:txBody>
      </p:sp>
      <p:sp>
        <p:nvSpPr>
          <p:cNvPr id="4" name="Footer Placeholder 3">
            <a:extLst>
              <a:ext uri="{FF2B5EF4-FFF2-40B4-BE49-F238E27FC236}">
                <a16:creationId xmlns:a16="http://schemas.microsoft.com/office/drawing/2014/main" id="{5DDF9F10-AA5D-CA45-ADCD-02A9E5355109}"/>
              </a:ext>
            </a:extLst>
          </p:cNvPr>
          <p:cNvSpPr>
            <a:spLocks noGrp="1"/>
          </p:cNvSpPr>
          <p:nvPr>
            <p:ph type="ftr" sz="quarter" idx="11"/>
          </p:nvPr>
        </p:nvSpPr>
        <p:spPr/>
        <p:txBody>
          <a:bodyPr/>
          <a:lstStyle/>
          <a:p>
            <a:endParaRPr lang="ca-ES"/>
          </a:p>
        </p:txBody>
      </p:sp>
      <p:sp>
        <p:nvSpPr>
          <p:cNvPr id="5" name="Slide Number Placeholder 4">
            <a:extLst>
              <a:ext uri="{FF2B5EF4-FFF2-40B4-BE49-F238E27FC236}">
                <a16:creationId xmlns:a16="http://schemas.microsoft.com/office/drawing/2014/main" id="{DF799415-84BE-2943-B1EA-1DF279252735}"/>
              </a:ext>
            </a:extLst>
          </p:cNvPr>
          <p:cNvSpPr>
            <a:spLocks noGrp="1"/>
          </p:cNvSpPr>
          <p:nvPr>
            <p:ph type="sldNum" sz="quarter" idx="12"/>
          </p:nvPr>
        </p:nvSpPr>
        <p:spPr/>
        <p:txBody>
          <a:bodyPr/>
          <a:lstStyle/>
          <a:p>
            <a:fld id="{AA1B54C4-6956-8B48-90B0-D98F1C4C6C98}" type="slidenum">
              <a:rPr lang="ca-ES" smtClean="0"/>
              <a:t>‹#›</a:t>
            </a:fld>
            <a:endParaRPr lang="ca-ES"/>
          </a:p>
        </p:txBody>
      </p:sp>
    </p:spTree>
    <p:extLst>
      <p:ext uri="{BB962C8B-B14F-4D97-AF65-F5344CB8AC3E}">
        <p14:creationId xmlns:p14="http://schemas.microsoft.com/office/powerpoint/2010/main" val="470927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464D93-06F5-D648-AA7E-BE2D97B6E880}"/>
              </a:ext>
            </a:extLst>
          </p:cNvPr>
          <p:cNvSpPr>
            <a:spLocks noGrp="1"/>
          </p:cNvSpPr>
          <p:nvPr>
            <p:ph type="dt" sz="half" idx="10"/>
          </p:nvPr>
        </p:nvSpPr>
        <p:spPr/>
        <p:txBody>
          <a:bodyPr/>
          <a:lstStyle/>
          <a:p>
            <a:fld id="{8FB286ED-20F0-E543-864C-CF8DB9B5DB7A}" type="datetimeFigureOut">
              <a:rPr lang="ca-ES" smtClean="0"/>
              <a:t>25/11/21</a:t>
            </a:fld>
            <a:endParaRPr lang="ca-ES"/>
          </a:p>
        </p:txBody>
      </p:sp>
      <p:sp>
        <p:nvSpPr>
          <p:cNvPr id="3" name="Footer Placeholder 2">
            <a:extLst>
              <a:ext uri="{FF2B5EF4-FFF2-40B4-BE49-F238E27FC236}">
                <a16:creationId xmlns:a16="http://schemas.microsoft.com/office/drawing/2014/main" id="{8FE63CC2-BC3D-C24D-8E64-5F80D8716753}"/>
              </a:ext>
            </a:extLst>
          </p:cNvPr>
          <p:cNvSpPr>
            <a:spLocks noGrp="1"/>
          </p:cNvSpPr>
          <p:nvPr>
            <p:ph type="ftr" sz="quarter" idx="11"/>
          </p:nvPr>
        </p:nvSpPr>
        <p:spPr/>
        <p:txBody>
          <a:bodyPr/>
          <a:lstStyle/>
          <a:p>
            <a:endParaRPr lang="ca-ES"/>
          </a:p>
        </p:txBody>
      </p:sp>
      <p:sp>
        <p:nvSpPr>
          <p:cNvPr id="4" name="Slide Number Placeholder 3">
            <a:extLst>
              <a:ext uri="{FF2B5EF4-FFF2-40B4-BE49-F238E27FC236}">
                <a16:creationId xmlns:a16="http://schemas.microsoft.com/office/drawing/2014/main" id="{E96244C2-11AB-ED44-A49C-401D07CEDEBF}"/>
              </a:ext>
            </a:extLst>
          </p:cNvPr>
          <p:cNvSpPr>
            <a:spLocks noGrp="1"/>
          </p:cNvSpPr>
          <p:nvPr>
            <p:ph type="sldNum" sz="quarter" idx="12"/>
          </p:nvPr>
        </p:nvSpPr>
        <p:spPr/>
        <p:txBody>
          <a:bodyPr/>
          <a:lstStyle/>
          <a:p>
            <a:fld id="{AA1B54C4-6956-8B48-90B0-D98F1C4C6C98}" type="slidenum">
              <a:rPr lang="ca-ES" smtClean="0"/>
              <a:t>‹#›</a:t>
            </a:fld>
            <a:endParaRPr lang="ca-ES"/>
          </a:p>
        </p:txBody>
      </p:sp>
    </p:spTree>
    <p:extLst>
      <p:ext uri="{BB962C8B-B14F-4D97-AF65-F5344CB8AC3E}">
        <p14:creationId xmlns:p14="http://schemas.microsoft.com/office/powerpoint/2010/main" val="881034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C9CE-9AF8-024E-B2B7-6070E714E7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a-ES"/>
          </a:p>
        </p:txBody>
      </p:sp>
      <p:sp>
        <p:nvSpPr>
          <p:cNvPr id="3" name="Content Placeholder 2">
            <a:extLst>
              <a:ext uri="{FF2B5EF4-FFF2-40B4-BE49-F238E27FC236}">
                <a16:creationId xmlns:a16="http://schemas.microsoft.com/office/drawing/2014/main" id="{A0F3D69B-B632-4D44-BE6C-4100220254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a-ES"/>
          </a:p>
        </p:txBody>
      </p:sp>
      <p:sp>
        <p:nvSpPr>
          <p:cNvPr id="4" name="Text Placeholder 3">
            <a:extLst>
              <a:ext uri="{FF2B5EF4-FFF2-40B4-BE49-F238E27FC236}">
                <a16:creationId xmlns:a16="http://schemas.microsoft.com/office/drawing/2014/main" id="{344C9803-9B34-CC49-9946-C270584C66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CFC30A-1CDE-BD48-B327-3326FB005E67}"/>
              </a:ext>
            </a:extLst>
          </p:cNvPr>
          <p:cNvSpPr>
            <a:spLocks noGrp="1"/>
          </p:cNvSpPr>
          <p:nvPr>
            <p:ph type="dt" sz="half" idx="10"/>
          </p:nvPr>
        </p:nvSpPr>
        <p:spPr/>
        <p:txBody>
          <a:bodyPr/>
          <a:lstStyle/>
          <a:p>
            <a:fld id="{8FB286ED-20F0-E543-864C-CF8DB9B5DB7A}" type="datetimeFigureOut">
              <a:rPr lang="ca-ES" smtClean="0"/>
              <a:t>25/11/21</a:t>
            </a:fld>
            <a:endParaRPr lang="ca-ES"/>
          </a:p>
        </p:txBody>
      </p:sp>
      <p:sp>
        <p:nvSpPr>
          <p:cNvPr id="6" name="Footer Placeholder 5">
            <a:extLst>
              <a:ext uri="{FF2B5EF4-FFF2-40B4-BE49-F238E27FC236}">
                <a16:creationId xmlns:a16="http://schemas.microsoft.com/office/drawing/2014/main" id="{6609C5A0-A581-B641-88ED-343E91B13C2D}"/>
              </a:ext>
            </a:extLst>
          </p:cNvPr>
          <p:cNvSpPr>
            <a:spLocks noGrp="1"/>
          </p:cNvSpPr>
          <p:nvPr>
            <p:ph type="ftr" sz="quarter" idx="11"/>
          </p:nvPr>
        </p:nvSpPr>
        <p:spPr/>
        <p:txBody>
          <a:bodyPr/>
          <a:lstStyle/>
          <a:p>
            <a:endParaRPr lang="ca-ES"/>
          </a:p>
        </p:txBody>
      </p:sp>
      <p:sp>
        <p:nvSpPr>
          <p:cNvPr id="7" name="Slide Number Placeholder 6">
            <a:extLst>
              <a:ext uri="{FF2B5EF4-FFF2-40B4-BE49-F238E27FC236}">
                <a16:creationId xmlns:a16="http://schemas.microsoft.com/office/drawing/2014/main" id="{BD33962A-1DBF-B840-91A5-A2B23E604844}"/>
              </a:ext>
            </a:extLst>
          </p:cNvPr>
          <p:cNvSpPr>
            <a:spLocks noGrp="1"/>
          </p:cNvSpPr>
          <p:nvPr>
            <p:ph type="sldNum" sz="quarter" idx="12"/>
          </p:nvPr>
        </p:nvSpPr>
        <p:spPr/>
        <p:txBody>
          <a:bodyPr/>
          <a:lstStyle/>
          <a:p>
            <a:fld id="{AA1B54C4-6956-8B48-90B0-D98F1C4C6C98}" type="slidenum">
              <a:rPr lang="ca-ES" smtClean="0"/>
              <a:t>‹#›</a:t>
            </a:fld>
            <a:endParaRPr lang="ca-ES"/>
          </a:p>
        </p:txBody>
      </p:sp>
    </p:spTree>
    <p:extLst>
      <p:ext uri="{BB962C8B-B14F-4D97-AF65-F5344CB8AC3E}">
        <p14:creationId xmlns:p14="http://schemas.microsoft.com/office/powerpoint/2010/main" val="2251073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9319E-5B65-874A-855B-ADB9D6FB6F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a-ES"/>
          </a:p>
        </p:txBody>
      </p:sp>
      <p:sp>
        <p:nvSpPr>
          <p:cNvPr id="3" name="Picture Placeholder 2">
            <a:extLst>
              <a:ext uri="{FF2B5EF4-FFF2-40B4-BE49-F238E27FC236}">
                <a16:creationId xmlns:a16="http://schemas.microsoft.com/office/drawing/2014/main" id="{43874548-488B-634B-AF8B-4A72D13D9D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Text Placeholder 3">
            <a:extLst>
              <a:ext uri="{FF2B5EF4-FFF2-40B4-BE49-F238E27FC236}">
                <a16:creationId xmlns:a16="http://schemas.microsoft.com/office/drawing/2014/main" id="{99C85FE3-BF52-B941-9C6B-49D4FD2E96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7585BD-864E-FC45-9AFD-7A30F54A1555}"/>
              </a:ext>
            </a:extLst>
          </p:cNvPr>
          <p:cNvSpPr>
            <a:spLocks noGrp="1"/>
          </p:cNvSpPr>
          <p:nvPr>
            <p:ph type="dt" sz="half" idx="10"/>
          </p:nvPr>
        </p:nvSpPr>
        <p:spPr/>
        <p:txBody>
          <a:bodyPr/>
          <a:lstStyle/>
          <a:p>
            <a:fld id="{8FB286ED-20F0-E543-864C-CF8DB9B5DB7A}" type="datetimeFigureOut">
              <a:rPr lang="ca-ES" smtClean="0"/>
              <a:t>25/11/21</a:t>
            </a:fld>
            <a:endParaRPr lang="ca-ES"/>
          </a:p>
        </p:txBody>
      </p:sp>
      <p:sp>
        <p:nvSpPr>
          <p:cNvPr id="6" name="Footer Placeholder 5">
            <a:extLst>
              <a:ext uri="{FF2B5EF4-FFF2-40B4-BE49-F238E27FC236}">
                <a16:creationId xmlns:a16="http://schemas.microsoft.com/office/drawing/2014/main" id="{C19BD659-4F50-D848-9F1F-772B19D48AE3}"/>
              </a:ext>
            </a:extLst>
          </p:cNvPr>
          <p:cNvSpPr>
            <a:spLocks noGrp="1"/>
          </p:cNvSpPr>
          <p:nvPr>
            <p:ph type="ftr" sz="quarter" idx="11"/>
          </p:nvPr>
        </p:nvSpPr>
        <p:spPr/>
        <p:txBody>
          <a:bodyPr/>
          <a:lstStyle/>
          <a:p>
            <a:endParaRPr lang="ca-ES"/>
          </a:p>
        </p:txBody>
      </p:sp>
      <p:sp>
        <p:nvSpPr>
          <p:cNvPr id="7" name="Slide Number Placeholder 6">
            <a:extLst>
              <a:ext uri="{FF2B5EF4-FFF2-40B4-BE49-F238E27FC236}">
                <a16:creationId xmlns:a16="http://schemas.microsoft.com/office/drawing/2014/main" id="{B7DD6DBD-860C-EC48-BEF9-8FF459A9E13D}"/>
              </a:ext>
            </a:extLst>
          </p:cNvPr>
          <p:cNvSpPr>
            <a:spLocks noGrp="1"/>
          </p:cNvSpPr>
          <p:nvPr>
            <p:ph type="sldNum" sz="quarter" idx="12"/>
          </p:nvPr>
        </p:nvSpPr>
        <p:spPr/>
        <p:txBody>
          <a:bodyPr/>
          <a:lstStyle/>
          <a:p>
            <a:fld id="{AA1B54C4-6956-8B48-90B0-D98F1C4C6C98}" type="slidenum">
              <a:rPr lang="ca-ES" smtClean="0"/>
              <a:t>‹#›</a:t>
            </a:fld>
            <a:endParaRPr lang="ca-ES"/>
          </a:p>
        </p:txBody>
      </p:sp>
    </p:spTree>
    <p:extLst>
      <p:ext uri="{BB962C8B-B14F-4D97-AF65-F5344CB8AC3E}">
        <p14:creationId xmlns:p14="http://schemas.microsoft.com/office/powerpoint/2010/main" val="3081581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ED795A-2A5F-9344-98EB-96EC0DA8B7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ca-ES"/>
          </a:p>
        </p:txBody>
      </p:sp>
      <p:sp>
        <p:nvSpPr>
          <p:cNvPr id="3" name="Text Placeholder 2">
            <a:extLst>
              <a:ext uri="{FF2B5EF4-FFF2-40B4-BE49-F238E27FC236}">
                <a16:creationId xmlns:a16="http://schemas.microsoft.com/office/drawing/2014/main" id="{FAAFEF87-7438-F240-A633-6478D92368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a-ES"/>
          </a:p>
        </p:txBody>
      </p:sp>
      <p:sp>
        <p:nvSpPr>
          <p:cNvPr id="4" name="Date Placeholder 3">
            <a:extLst>
              <a:ext uri="{FF2B5EF4-FFF2-40B4-BE49-F238E27FC236}">
                <a16:creationId xmlns:a16="http://schemas.microsoft.com/office/drawing/2014/main" id="{D12AE6CD-C41E-CD4B-97BB-AC5D926A76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B286ED-20F0-E543-864C-CF8DB9B5DB7A}" type="datetimeFigureOut">
              <a:rPr lang="ca-ES" smtClean="0"/>
              <a:t>25/11/21</a:t>
            </a:fld>
            <a:endParaRPr lang="ca-ES"/>
          </a:p>
        </p:txBody>
      </p:sp>
      <p:sp>
        <p:nvSpPr>
          <p:cNvPr id="5" name="Footer Placeholder 4">
            <a:extLst>
              <a:ext uri="{FF2B5EF4-FFF2-40B4-BE49-F238E27FC236}">
                <a16:creationId xmlns:a16="http://schemas.microsoft.com/office/drawing/2014/main" id="{F4C4A0CD-A02C-6D47-9433-D8AA2BF505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a:p>
        </p:txBody>
      </p:sp>
      <p:sp>
        <p:nvSpPr>
          <p:cNvPr id="6" name="Slide Number Placeholder 5">
            <a:extLst>
              <a:ext uri="{FF2B5EF4-FFF2-40B4-BE49-F238E27FC236}">
                <a16:creationId xmlns:a16="http://schemas.microsoft.com/office/drawing/2014/main" id="{C3A913B7-8664-7C4B-9C4D-F773EB3426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1B54C4-6956-8B48-90B0-D98F1C4C6C98}" type="slidenum">
              <a:rPr lang="ca-ES" smtClean="0"/>
              <a:t>‹#›</a:t>
            </a:fld>
            <a:endParaRPr lang="ca-ES"/>
          </a:p>
        </p:txBody>
      </p:sp>
    </p:spTree>
    <p:extLst>
      <p:ext uri="{BB962C8B-B14F-4D97-AF65-F5344CB8AC3E}">
        <p14:creationId xmlns:p14="http://schemas.microsoft.com/office/powerpoint/2010/main" val="1072977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vimeo.com/144761174"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hlinkClick r:id="rId2"/>
            <a:extLst>
              <a:ext uri="{FF2B5EF4-FFF2-40B4-BE49-F238E27FC236}">
                <a16:creationId xmlns:a16="http://schemas.microsoft.com/office/drawing/2014/main" id="{57586CEA-FE4C-9143-8AD0-11A71005B5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2538" y="0"/>
            <a:ext cx="6858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hlinkClick r:id="rId2" tooltip="https://vimeo.com/144761174"/>
            <a:extLst>
              <a:ext uri="{FF2B5EF4-FFF2-40B4-BE49-F238E27FC236}">
                <a16:creationId xmlns:a16="http://schemas.microsoft.com/office/drawing/2014/main" id="{F58FC768-3CF0-1548-B0A8-D324C0989066}"/>
              </a:ext>
            </a:extLst>
          </p:cNvPr>
          <p:cNvSpPr/>
          <p:nvPr/>
        </p:nvSpPr>
        <p:spPr>
          <a:xfrm>
            <a:off x="8766383" y="5430321"/>
            <a:ext cx="3088859" cy="369332"/>
          </a:xfrm>
          <a:prstGeom prst="rect">
            <a:avLst/>
          </a:prstGeom>
        </p:spPr>
        <p:txBody>
          <a:bodyPr wrap="none">
            <a:spAutoFit/>
          </a:bodyPr>
          <a:lstStyle/>
          <a:p>
            <a:r>
              <a:rPr lang="ca-ES" dirty="0">
                <a:hlinkClick r:id="rId2"/>
              </a:rPr>
              <a:t>https://vimeo.com/144761174</a:t>
            </a:r>
            <a:endParaRPr lang="ca-ES" dirty="0"/>
          </a:p>
        </p:txBody>
      </p:sp>
    </p:spTree>
    <p:extLst>
      <p:ext uri="{BB962C8B-B14F-4D97-AF65-F5344CB8AC3E}">
        <p14:creationId xmlns:p14="http://schemas.microsoft.com/office/powerpoint/2010/main" val="3275119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3871BC-14A9-AE47-AFBB-2A544D1A3D6D}"/>
              </a:ext>
            </a:extLst>
          </p:cNvPr>
          <p:cNvSpPr/>
          <p:nvPr/>
        </p:nvSpPr>
        <p:spPr>
          <a:xfrm>
            <a:off x="928687" y="44711"/>
            <a:ext cx="6096000" cy="369332"/>
          </a:xfrm>
          <a:prstGeom prst="rect">
            <a:avLst/>
          </a:prstGeom>
        </p:spPr>
        <p:txBody>
          <a:bodyPr>
            <a:spAutoFit/>
          </a:bodyPr>
          <a:lstStyle/>
          <a:p>
            <a:r>
              <a:rPr lang="ca-ES" dirty="0">
                <a:latin typeface="Calibri" panose="020F0502020204030204" pitchFamily="34" charset="0"/>
                <a:ea typeface="Calibri" panose="020F0502020204030204" pitchFamily="34" charset="0"/>
                <a:cs typeface="Times New Roman" panose="02020603050405020304" pitchFamily="18" charset="0"/>
              </a:rPr>
              <a:t> </a:t>
            </a:r>
          </a:p>
        </p:txBody>
      </p:sp>
      <p:sp>
        <p:nvSpPr>
          <p:cNvPr id="3" name="TextBox 2">
            <a:extLst>
              <a:ext uri="{FF2B5EF4-FFF2-40B4-BE49-F238E27FC236}">
                <a16:creationId xmlns:a16="http://schemas.microsoft.com/office/drawing/2014/main" id="{971858B2-3AFF-D349-BF8A-3CBFAA5B3154}"/>
              </a:ext>
            </a:extLst>
          </p:cNvPr>
          <p:cNvSpPr txBox="1"/>
          <p:nvPr/>
        </p:nvSpPr>
        <p:spPr>
          <a:xfrm>
            <a:off x="1798188" y="138303"/>
            <a:ext cx="8595623" cy="416011"/>
          </a:xfrm>
          <a:prstGeom prst="rect">
            <a:avLst/>
          </a:prstGeom>
          <a:noFill/>
        </p:spPr>
        <p:txBody>
          <a:bodyPr wrap="none" rtlCol="0">
            <a:spAutoFit/>
          </a:bodyPr>
          <a:lstStyle/>
          <a:p>
            <a:pPr algn="just">
              <a:lnSpc>
                <a:spcPct val="150000"/>
              </a:lnSpc>
            </a:pPr>
            <a:r>
              <a:rPr lang="ca-ES" sz="1600" dirty="0">
                <a:latin typeface="Arial" panose="020B0604020202020204" pitchFamily="34" charset="0"/>
                <a:cs typeface="Arial" panose="020B0604020202020204" pitchFamily="34" charset="0"/>
              </a:rPr>
              <a:t>la nostra societat és la més preocupada per les víctimes que cap societat no ho ha estat mai.</a:t>
            </a:r>
          </a:p>
        </p:txBody>
      </p:sp>
      <p:sp>
        <p:nvSpPr>
          <p:cNvPr id="4" name="TextBox 3">
            <a:extLst>
              <a:ext uri="{FF2B5EF4-FFF2-40B4-BE49-F238E27FC236}">
                <a16:creationId xmlns:a16="http://schemas.microsoft.com/office/drawing/2014/main" id="{C4797A48-DA54-B34B-B96B-482306E60FF9}"/>
              </a:ext>
            </a:extLst>
          </p:cNvPr>
          <p:cNvSpPr txBox="1"/>
          <p:nvPr/>
        </p:nvSpPr>
        <p:spPr>
          <a:xfrm>
            <a:off x="671513" y="920140"/>
            <a:ext cx="4541628" cy="785343"/>
          </a:xfrm>
          <a:prstGeom prst="rect">
            <a:avLst/>
          </a:prstGeom>
          <a:noFill/>
        </p:spPr>
        <p:txBody>
          <a:bodyPr wrap="none" rtlCol="0">
            <a:spAutoFit/>
          </a:bodyPr>
          <a:lstStyle/>
          <a:p>
            <a:pPr>
              <a:lnSpc>
                <a:spcPct val="150000"/>
              </a:lnSpc>
            </a:pPr>
            <a:r>
              <a:rPr lang="ca-ES" sz="1600" dirty="0">
                <a:latin typeface="Arial" panose="020B0604020202020204" pitchFamily="34" charset="0"/>
                <a:cs typeface="Arial" panose="020B0604020202020204" pitchFamily="34" charset="0"/>
              </a:rPr>
              <a:t>l’origen veritable de la nostra cura moderna per </a:t>
            </a:r>
          </a:p>
          <a:p>
            <a:pPr>
              <a:lnSpc>
                <a:spcPct val="150000"/>
              </a:lnSpc>
            </a:pPr>
            <a:r>
              <a:rPr lang="ca-ES" sz="1600" dirty="0">
                <a:latin typeface="Arial" panose="020B0604020202020204" pitchFamily="34" charset="0"/>
                <a:cs typeface="Arial" panose="020B0604020202020204" pitchFamily="34" charset="0"/>
              </a:rPr>
              <a:t>les víctimes és evidentment cristià.</a:t>
            </a:r>
          </a:p>
        </p:txBody>
      </p:sp>
      <p:sp>
        <p:nvSpPr>
          <p:cNvPr id="5" name="TextBox 4">
            <a:extLst>
              <a:ext uri="{FF2B5EF4-FFF2-40B4-BE49-F238E27FC236}">
                <a16:creationId xmlns:a16="http://schemas.microsoft.com/office/drawing/2014/main" id="{2068A14B-740B-524E-B37C-F52DB641424C}"/>
              </a:ext>
            </a:extLst>
          </p:cNvPr>
          <p:cNvSpPr txBox="1"/>
          <p:nvPr/>
        </p:nvSpPr>
        <p:spPr>
          <a:xfrm>
            <a:off x="6095999" y="1655364"/>
            <a:ext cx="4700588" cy="1154675"/>
          </a:xfrm>
          <a:prstGeom prst="rect">
            <a:avLst/>
          </a:prstGeom>
          <a:noFill/>
        </p:spPr>
        <p:txBody>
          <a:bodyPr wrap="square" rtlCol="0">
            <a:spAutoFit/>
          </a:bodyPr>
          <a:lstStyle/>
          <a:p>
            <a:pPr algn="just">
              <a:lnSpc>
                <a:spcPct val="150000"/>
              </a:lnSpc>
            </a:pPr>
            <a:r>
              <a:rPr lang="ca-ES" sz="1600" dirty="0">
                <a:latin typeface="Arial" panose="020B0604020202020204" pitchFamily="34" charset="0"/>
                <a:cs typeface="Arial" panose="020B0604020202020204" pitchFamily="34" charset="0"/>
              </a:rPr>
              <a:t>hi ha víctimes en general però les més interessants són sempre aquelles que ens permeten condemnar els  nostres veïns.</a:t>
            </a:r>
          </a:p>
        </p:txBody>
      </p:sp>
      <p:sp>
        <p:nvSpPr>
          <p:cNvPr id="6" name="TextBox 5">
            <a:extLst>
              <a:ext uri="{FF2B5EF4-FFF2-40B4-BE49-F238E27FC236}">
                <a16:creationId xmlns:a16="http://schemas.microsoft.com/office/drawing/2014/main" id="{843F350F-F90A-644D-91BF-816460FF020C}"/>
              </a:ext>
            </a:extLst>
          </p:cNvPr>
          <p:cNvSpPr txBox="1"/>
          <p:nvPr/>
        </p:nvSpPr>
        <p:spPr>
          <a:xfrm>
            <a:off x="3075553" y="3400896"/>
            <a:ext cx="7562968" cy="416011"/>
          </a:xfrm>
          <a:prstGeom prst="rect">
            <a:avLst/>
          </a:prstGeom>
          <a:noFill/>
        </p:spPr>
        <p:txBody>
          <a:bodyPr wrap="none" rtlCol="0">
            <a:spAutoFit/>
          </a:bodyPr>
          <a:lstStyle/>
          <a:p>
            <a:pPr algn="just">
              <a:lnSpc>
                <a:spcPct val="150000"/>
              </a:lnSpc>
            </a:pPr>
            <a:r>
              <a:rPr lang="ca-ES" sz="1600" dirty="0">
                <a:latin typeface="Arial" panose="020B0604020202020204" pitchFamily="34" charset="0"/>
                <a:cs typeface="Arial" panose="020B0604020202020204" pitchFamily="34" charset="0"/>
              </a:rPr>
              <a:t>tot el que es pot dir contra el nostre món és vertader: és, de molt, el pitjor de tots.</a:t>
            </a:r>
          </a:p>
        </p:txBody>
      </p:sp>
      <p:sp>
        <p:nvSpPr>
          <p:cNvPr id="7" name="TextBox 6">
            <a:extLst>
              <a:ext uri="{FF2B5EF4-FFF2-40B4-BE49-F238E27FC236}">
                <a16:creationId xmlns:a16="http://schemas.microsoft.com/office/drawing/2014/main" id="{77243869-1049-7D45-A789-F3E6450D731C}"/>
              </a:ext>
            </a:extLst>
          </p:cNvPr>
          <p:cNvSpPr txBox="1"/>
          <p:nvPr/>
        </p:nvSpPr>
        <p:spPr>
          <a:xfrm>
            <a:off x="3215655" y="3760698"/>
            <a:ext cx="7282763" cy="416011"/>
          </a:xfrm>
          <a:prstGeom prst="rect">
            <a:avLst/>
          </a:prstGeom>
          <a:noFill/>
        </p:spPr>
        <p:txBody>
          <a:bodyPr wrap="none" rtlCol="0">
            <a:spAutoFit/>
          </a:bodyPr>
          <a:lstStyle/>
          <a:p>
            <a:pPr algn="just">
              <a:lnSpc>
                <a:spcPct val="150000"/>
              </a:lnSpc>
            </a:pPr>
            <a:r>
              <a:rPr lang="ca-ES" sz="1600" dirty="0">
                <a:latin typeface="Arial" panose="020B0604020202020204" pitchFamily="34" charset="0"/>
                <a:cs typeface="Arial" panose="020B0604020202020204" pitchFamily="34" charset="0"/>
              </a:rPr>
              <a:t>el nostre món és també de molt el millor dels </a:t>
            </a:r>
            <a:r>
              <a:rPr lang="ca-ES" sz="1600" dirty="0" err="1">
                <a:latin typeface="Arial" panose="020B0604020202020204" pitchFamily="34" charset="0"/>
                <a:cs typeface="Arial" panose="020B0604020202020204" pitchFamily="34" charset="0"/>
              </a:rPr>
              <a:t>móns</a:t>
            </a:r>
            <a:r>
              <a:rPr lang="ca-ES" sz="1600" dirty="0">
                <a:latin typeface="Arial" panose="020B0604020202020204" pitchFamily="34" charset="0"/>
                <a:cs typeface="Arial" panose="020B0604020202020204" pitchFamily="34" charset="0"/>
              </a:rPr>
              <a:t>, el que salva més víctimes.</a:t>
            </a:r>
          </a:p>
        </p:txBody>
      </p:sp>
      <p:sp>
        <p:nvSpPr>
          <p:cNvPr id="9" name="TextBox 8">
            <a:extLst>
              <a:ext uri="{FF2B5EF4-FFF2-40B4-BE49-F238E27FC236}">
                <a16:creationId xmlns:a16="http://schemas.microsoft.com/office/drawing/2014/main" id="{7B77EF55-DF28-E849-9E81-3AD938B3651A}"/>
              </a:ext>
            </a:extLst>
          </p:cNvPr>
          <p:cNvSpPr txBox="1"/>
          <p:nvPr/>
        </p:nvSpPr>
        <p:spPr>
          <a:xfrm>
            <a:off x="408629" y="4673484"/>
            <a:ext cx="5687370" cy="1154675"/>
          </a:xfrm>
          <a:prstGeom prst="rect">
            <a:avLst/>
          </a:prstGeom>
          <a:noFill/>
        </p:spPr>
        <p:txBody>
          <a:bodyPr wrap="square" rtlCol="0">
            <a:spAutoFit/>
          </a:bodyPr>
          <a:lstStyle/>
          <a:p>
            <a:pPr algn="just">
              <a:lnSpc>
                <a:spcPct val="150000"/>
              </a:lnSpc>
            </a:pPr>
            <a:r>
              <a:rPr lang="ca-ES" sz="1600" dirty="0">
                <a:latin typeface="Arial" panose="020B0604020202020204" pitchFamily="34" charset="0"/>
                <a:cs typeface="Arial" panose="020B0604020202020204" pitchFamily="34" charset="0"/>
              </a:rPr>
              <a:t>la nostra societat s’acusa perpètuament dels crims i de les faltes de les quals ella és culpable, segurament en l’absolut, però innocent relativament a tots els altres tipus de societats.</a:t>
            </a:r>
          </a:p>
        </p:txBody>
      </p:sp>
      <p:sp>
        <p:nvSpPr>
          <p:cNvPr id="10" name="TextBox 9">
            <a:extLst>
              <a:ext uri="{FF2B5EF4-FFF2-40B4-BE49-F238E27FC236}">
                <a16:creationId xmlns:a16="http://schemas.microsoft.com/office/drawing/2014/main" id="{C1BC4B19-5F83-454E-89E0-7F0469382EA6}"/>
              </a:ext>
            </a:extLst>
          </p:cNvPr>
          <p:cNvSpPr txBox="1"/>
          <p:nvPr/>
        </p:nvSpPr>
        <p:spPr>
          <a:xfrm>
            <a:off x="4839793" y="6324935"/>
            <a:ext cx="7323608" cy="338554"/>
          </a:xfrm>
          <a:prstGeom prst="rect">
            <a:avLst/>
          </a:prstGeom>
          <a:noFill/>
        </p:spPr>
        <p:txBody>
          <a:bodyPr wrap="none" rtlCol="0">
            <a:spAutoFit/>
          </a:bodyPr>
          <a:lstStyle/>
          <a:p>
            <a:r>
              <a:rPr lang="ca-ES" sz="1600" i="1" dirty="0" err="1">
                <a:latin typeface="Arial" panose="020B0604020202020204" pitchFamily="34" charset="0"/>
                <a:cs typeface="Arial" panose="020B0604020202020204" pitchFamily="34" charset="0"/>
              </a:rPr>
              <a:t>Je</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vois</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Satan</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tomber</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comme</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l’éclair</a:t>
            </a:r>
            <a:r>
              <a:rPr lang="ca-ES" sz="1600" dirty="0">
                <a:latin typeface="Arial" panose="020B0604020202020204" pitchFamily="34" charset="0"/>
                <a:cs typeface="Arial" panose="020B0604020202020204" pitchFamily="34" charset="0"/>
              </a:rPr>
              <a:t>, cap. 13: “Le </a:t>
            </a:r>
            <a:r>
              <a:rPr lang="ca-ES" sz="1600" dirty="0" err="1">
                <a:latin typeface="Arial" panose="020B0604020202020204" pitchFamily="34" charset="0"/>
                <a:cs typeface="Arial" panose="020B0604020202020204" pitchFamily="34" charset="0"/>
              </a:rPr>
              <a:t>souci</a:t>
            </a:r>
            <a:r>
              <a:rPr lang="ca-ES" sz="1600" dirty="0">
                <a:latin typeface="Arial" panose="020B0604020202020204" pitchFamily="34" charset="0"/>
                <a:cs typeface="Arial" panose="020B0604020202020204" pitchFamily="34" charset="0"/>
              </a:rPr>
              <a:t> </a:t>
            </a:r>
            <a:r>
              <a:rPr lang="ca-ES" sz="1600" dirty="0" err="1">
                <a:latin typeface="Arial" panose="020B0604020202020204" pitchFamily="34" charset="0"/>
                <a:cs typeface="Arial" panose="020B0604020202020204" pitchFamily="34" charset="0"/>
              </a:rPr>
              <a:t>moderne</a:t>
            </a:r>
            <a:r>
              <a:rPr lang="ca-ES" sz="1600" dirty="0">
                <a:latin typeface="Arial" panose="020B0604020202020204" pitchFamily="34" charset="0"/>
                <a:cs typeface="Arial" panose="020B0604020202020204" pitchFamily="34" charset="0"/>
              </a:rPr>
              <a:t> des </a:t>
            </a:r>
            <a:r>
              <a:rPr lang="ca-ES" sz="1600" dirty="0" err="1">
                <a:latin typeface="Arial" panose="020B0604020202020204" pitchFamily="34" charset="0"/>
                <a:cs typeface="Arial" panose="020B0604020202020204" pitchFamily="34" charset="0"/>
              </a:rPr>
              <a:t>victimes</a:t>
            </a:r>
            <a:r>
              <a:rPr lang="ca-ES" sz="1600" dirty="0">
                <a:latin typeface="Arial" panose="020B0604020202020204" pitchFamily="34" charset="0"/>
                <a:cs typeface="Arial" panose="020B0604020202020204" pitchFamily="34" charset="0"/>
              </a:rPr>
              <a:t>”</a:t>
            </a:r>
            <a:endParaRPr lang="ca-ES" sz="1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9366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0927F46F-0734-1544-9C92-19BA06685182}"/>
              </a:ext>
            </a:extLst>
          </p:cNvPr>
          <p:cNvSpPr/>
          <p:nvPr/>
        </p:nvSpPr>
        <p:spPr>
          <a:xfrm>
            <a:off x="6672398" y="5014972"/>
            <a:ext cx="1657215" cy="914341"/>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a-ES"/>
          </a:p>
        </p:txBody>
      </p:sp>
      <p:cxnSp>
        <p:nvCxnSpPr>
          <p:cNvPr id="5" name="Straight Connector 4">
            <a:extLst>
              <a:ext uri="{FF2B5EF4-FFF2-40B4-BE49-F238E27FC236}">
                <a16:creationId xmlns:a16="http://schemas.microsoft.com/office/drawing/2014/main" id="{E8CDE9FE-1925-A249-9D09-F6878BC4D9F5}"/>
              </a:ext>
            </a:extLst>
          </p:cNvPr>
          <p:cNvCxnSpPr>
            <a:cxnSpLocks/>
          </p:cNvCxnSpPr>
          <p:nvPr/>
        </p:nvCxnSpPr>
        <p:spPr>
          <a:xfrm flipV="1">
            <a:off x="2400300" y="2771775"/>
            <a:ext cx="8229600" cy="6385"/>
          </a:xfrm>
          <a:prstGeom prst="line">
            <a:avLst/>
          </a:prstGeom>
          <a:ln w="38100">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89079882-6352-2C44-A281-271447FD3EE3}"/>
              </a:ext>
            </a:extLst>
          </p:cNvPr>
          <p:cNvSpPr txBox="1"/>
          <p:nvPr/>
        </p:nvSpPr>
        <p:spPr>
          <a:xfrm>
            <a:off x="575760" y="3154340"/>
            <a:ext cx="2566728"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1962: </a:t>
            </a:r>
            <a:r>
              <a:rPr lang="ca-ES" sz="1600" i="1" dirty="0">
                <a:latin typeface="Arial" panose="020B0604020202020204" pitchFamily="34" charset="0"/>
                <a:cs typeface="Arial" panose="020B0604020202020204" pitchFamily="34" charset="0"/>
              </a:rPr>
              <a:t>Del doble a la unitat</a:t>
            </a:r>
          </a:p>
        </p:txBody>
      </p:sp>
      <p:sp>
        <p:nvSpPr>
          <p:cNvPr id="18" name="TextBox 17">
            <a:extLst>
              <a:ext uri="{FF2B5EF4-FFF2-40B4-BE49-F238E27FC236}">
                <a16:creationId xmlns:a16="http://schemas.microsoft.com/office/drawing/2014/main" id="{D7AA9557-F1FC-184E-824A-342747A7C70C}"/>
              </a:ext>
            </a:extLst>
          </p:cNvPr>
          <p:cNvSpPr txBox="1"/>
          <p:nvPr/>
        </p:nvSpPr>
        <p:spPr>
          <a:xfrm>
            <a:off x="3608962" y="3134074"/>
            <a:ext cx="3116559"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1978: </a:t>
            </a:r>
            <a:r>
              <a:rPr lang="ca-ES" sz="1600" i="1" dirty="0">
                <a:latin typeface="Arial" panose="020B0604020202020204" pitchFamily="34" charset="0"/>
                <a:cs typeface="Arial" panose="020B0604020202020204" pitchFamily="34" charset="0"/>
              </a:rPr>
              <a:t>Les coses ocultes des de </a:t>
            </a:r>
          </a:p>
          <a:p>
            <a:r>
              <a:rPr lang="ca-ES" sz="1600" i="1" dirty="0">
                <a:latin typeface="Arial" panose="020B0604020202020204" pitchFamily="34" charset="0"/>
                <a:cs typeface="Arial" panose="020B0604020202020204" pitchFamily="34" charset="0"/>
              </a:rPr>
              <a:t>l’origen del món</a:t>
            </a:r>
            <a:endParaRPr lang="ca-ES" sz="1600" dirty="0">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23189724-B2E9-FE4A-BC44-35ED6D572CF8}"/>
              </a:ext>
            </a:extLst>
          </p:cNvPr>
          <p:cNvSpPr txBox="1"/>
          <p:nvPr/>
        </p:nvSpPr>
        <p:spPr>
          <a:xfrm>
            <a:off x="4002901" y="2164579"/>
            <a:ext cx="2145139"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1982: </a:t>
            </a:r>
            <a:r>
              <a:rPr lang="ca-ES" sz="1600" i="1" dirty="0">
                <a:latin typeface="Arial" panose="020B0604020202020204" pitchFamily="34" charset="0"/>
                <a:cs typeface="Arial" panose="020B0604020202020204" pitchFamily="34" charset="0"/>
              </a:rPr>
              <a:t>El boc emissari</a:t>
            </a:r>
            <a:endParaRPr lang="ca-ES" sz="1600"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6BDD3843-2FAB-4340-8319-39443BC43812}"/>
              </a:ext>
            </a:extLst>
          </p:cNvPr>
          <p:cNvSpPr txBox="1"/>
          <p:nvPr/>
        </p:nvSpPr>
        <p:spPr>
          <a:xfrm>
            <a:off x="4176956" y="1562444"/>
            <a:ext cx="2495442" cy="584775"/>
          </a:xfrm>
          <a:prstGeom prst="rect">
            <a:avLst/>
          </a:prstGeom>
          <a:noFill/>
        </p:spPr>
        <p:txBody>
          <a:bodyPr wrap="square" rtlCol="0">
            <a:spAutoFit/>
          </a:bodyPr>
          <a:lstStyle/>
          <a:p>
            <a:r>
              <a:rPr lang="ca-ES" sz="1600" dirty="0">
                <a:latin typeface="Arial" panose="020B0604020202020204" pitchFamily="34" charset="0"/>
                <a:cs typeface="Arial" panose="020B0604020202020204" pitchFamily="34" charset="0"/>
              </a:rPr>
              <a:t>1985: </a:t>
            </a:r>
            <a:r>
              <a:rPr lang="ca-ES" sz="1600" i="1" dirty="0">
                <a:latin typeface="Arial" panose="020B0604020202020204" pitchFamily="34" charset="0"/>
                <a:cs typeface="Arial" panose="020B0604020202020204" pitchFamily="34" charset="0"/>
              </a:rPr>
              <a:t>La ruta antiga dels</a:t>
            </a:r>
          </a:p>
          <a:p>
            <a:r>
              <a:rPr lang="ca-ES" sz="1600" i="1" dirty="0">
                <a:latin typeface="Arial" panose="020B0604020202020204" pitchFamily="34" charset="0"/>
                <a:cs typeface="Arial" panose="020B0604020202020204" pitchFamily="34" charset="0"/>
              </a:rPr>
              <a:t>homes perversos</a:t>
            </a:r>
            <a:endParaRPr lang="ca-ES" sz="1600" dirty="0">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8927BA63-EBE6-E540-9013-FB47B4FF4752}"/>
              </a:ext>
            </a:extLst>
          </p:cNvPr>
          <p:cNvSpPr txBox="1"/>
          <p:nvPr/>
        </p:nvSpPr>
        <p:spPr>
          <a:xfrm>
            <a:off x="5476193" y="3611022"/>
            <a:ext cx="242374"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 </a:t>
            </a:r>
          </a:p>
        </p:txBody>
      </p:sp>
      <p:sp>
        <p:nvSpPr>
          <p:cNvPr id="24" name="TextBox 23">
            <a:extLst>
              <a:ext uri="{FF2B5EF4-FFF2-40B4-BE49-F238E27FC236}">
                <a16:creationId xmlns:a16="http://schemas.microsoft.com/office/drawing/2014/main" id="{7AC1EA3B-9F74-8A42-B77D-065CC15351F6}"/>
              </a:ext>
            </a:extLst>
          </p:cNvPr>
          <p:cNvSpPr txBox="1"/>
          <p:nvPr/>
        </p:nvSpPr>
        <p:spPr>
          <a:xfrm>
            <a:off x="7546667" y="2066024"/>
            <a:ext cx="2377959"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1999: </a:t>
            </a:r>
            <a:r>
              <a:rPr lang="ca-ES" sz="1600" i="1" dirty="0">
                <a:latin typeface="Arial" panose="020B0604020202020204" pitchFamily="34" charset="0"/>
                <a:cs typeface="Arial" panose="020B0604020202020204" pitchFamily="34" charset="0"/>
              </a:rPr>
              <a:t>Veig </a:t>
            </a:r>
            <a:r>
              <a:rPr lang="ca-ES" sz="1600" i="1" dirty="0" err="1">
                <a:latin typeface="Arial" panose="020B0604020202020204" pitchFamily="34" charset="0"/>
                <a:cs typeface="Arial" panose="020B0604020202020204" pitchFamily="34" charset="0"/>
              </a:rPr>
              <a:t>Satan</a:t>
            </a:r>
            <a:r>
              <a:rPr lang="ca-ES" sz="1600" i="1" dirty="0">
                <a:latin typeface="Arial" panose="020B0604020202020204" pitchFamily="34" charset="0"/>
                <a:cs typeface="Arial" panose="020B0604020202020204" pitchFamily="34" charset="0"/>
              </a:rPr>
              <a:t> caure </a:t>
            </a:r>
          </a:p>
          <a:p>
            <a:r>
              <a:rPr lang="ca-ES" sz="1600" i="1" dirty="0">
                <a:latin typeface="Arial" panose="020B0604020202020204" pitchFamily="34" charset="0"/>
                <a:cs typeface="Arial" panose="020B0604020202020204" pitchFamily="34" charset="0"/>
              </a:rPr>
              <a:t>com el llamp</a:t>
            </a:r>
            <a:endParaRPr lang="ca-ES" sz="160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F2FCFB33-687F-9747-B316-EE0DE1E8010F}"/>
              </a:ext>
            </a:extLst>
          </p:cNvPr>
          <p:cNvSpPr txBox="1"/>
          <p:nvPr/>
        </p:nvSpPr>
        <p:spPr>
          <a:xfrm>
            <a:off x="7859637" y="3050025"/>
            <a:ext cx="2064989"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2001: </a:t>
            </a:r>
            <a:r>
              <a:rPr lang="ca-ES" sz="1600" i="1" dirty="0">
                <a:latin typeface="Arial" panose="020B0604020202020204" pitchFamily="34" charset="0"/>
                <a:cs typeface="Arial" panose="020B0604020202020204" pitchFamily="34" charset="0"/>
              </a:rPr>
              <a:t>Aquell per qui </a:t>
            </a:r>
          </a:p>
          <a:p>
            <a:r>
              <a:rPr lang="ca-ES" sz="1600" i="1" dirty="0">
                <a:latin typeface="Arial" panose="020B0604020202020204" pitchFamily="34" charset="0"/>
                <a:cs typeface="Arial" panose="020B0604020202020204" pitchFamily="34" charset="0"/>
              </a:rPr>
              <a:t>arriba l’escàndol</a:t>
            </a:r>
            <a:endParaRPr lang="ca-ES" sz="1600" dirty="0">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60BC9A5B-67BF-9647-94E4-6F551D75EB4F}"/>
              </a:ext>
            </a:extLst>
          </p:cNvPr>
          <p:cNvSpPr txBox="1"/>
          <p:nvPr/>
        </p:nvSpPr>
        <p:spPr>
          <a:xfrm>
            <a:off x="9037497" y="1554193"/>
            <a:ext cx="1838965"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2004: </a:t>
            </a:r>
            <a:r>
              <a:rPr lang="ca-ES" sz="1600" i="1" dirty="0">
                <a:latin typeface="Arial" panose="020B0604020202020204" pitchFamily="34" charset="0"/>
                <a:cs typeface="Arial" panose="020B0604020202020204" pitchFamily="34" charset="0"/>
              </a:rPr>
              <a:t>Els orígens </a:t>
            </a:r>
          </a:p>
          <a:p>
            <a:r>
              <a:rPr lang="ca-ES" sz="1600" i="1" dirty="0">
                <a:latin typeface="Arial" panose="020B0604020202020204" pitchFamily="34" charset="0"/>
                <a:cs typeface="Arial" panose="020B0604020202020204" pitchFamily="34" charset="0"/>
              </a:rPr>
              <a:t>de la cultura</a:t>
            </a:r>
            <a:endParaRPr lang="ca-ES" sz="1600" dirty="0">
              <a:latin typeface="Arial" panose="020B0604020202020204" pitchFamily="34" charset="0"/>
              <a:cs typeface="Arial" panose="020B0604020202020204" pitchFamily="34" charset="0"/>
            </a:endParaRPr>
          </a:p>
        </p:txBody>
      </p:sp>
      <p:sp>
        <p:nvSpPr>
          <p:cNvPr id="27" name="TextBox 26">
            <a:extLst>
              <a:ext uri="{FF2B5EF4-FFF2-40B4-BE49-F238E27FC236}">
                <a16:creationId xmlns:a16="http://schemas.microsoft.com/office/drawing/2014/main" id="{2EB5BB3C-BAB9-A748-BACD-BA84B2799420}"/>
              </a:ext>
            </a:extLst>
          </p:cNvPr>
          <p:cNvSpPr txBox="1"/>
          <p:nvPr/>
        </p:nvSpPr>
        <p:spPr>
          <a:xfrm>
            <a:off x="10629900" y="2485773"/>
            <a:ext cx="1552028"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2008: </a:t>
            </a:r>
            <a:r>
              <a:rPr lang="ca-ES" sz="1600" i="1" dirty="0">
                <a:latin typeface="Arial" panose="020B0604020202020204" pitchFamily="34" charset="0"/>
                <a:cs typeface="Arial" panose="020B0604020202020204" pitchFamily="34" charset="0"/>
              </a:rPr>
              <a:t>Acomplir</a:t>
            </a:r>
          </a:p>
          <a:p>
            <a:r>
              <a:rPr lang="ca-ES" sz="1600" i="1" dirty="0" err="1">
                <a:latin typeface="Arial" panose="020B0604020202020204" pitchFamily="34" charset="0"/>
                <a:cs typeface="Arial" panose="020B0604020202020204" pitchFamily="34" charset="0"/>
              </a:rPr>
              <a:t>Clausewitz</a:t>
            </a:r>
            <a:endParaRPr lang="ca-ES" sz="16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C7087370-4699-CD4B-8E6D-AE5A70596534}"/>
              </a:ext>
            </a:extLst>
          </p:cNvPr>
          <p:cNvSpPr txBox="1"/>
          <p:nvPr/>
        </p:nvSpPr>
        <p:spPr>
          <a:xfrm>
            <a:off x="173882" y="2454678"/>
            <a:ext cx="2443298"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1961: </a:t>
            </a:r>
            <a:r>
              <a:rPr lang="ca-ES" sz="1600" i="1" dirty="0">
                <a:latin typeface="Arial" panose="020B0604020202020204" pitchFamily="34" charset="0"/>
                <a:cs typeface="Arial" panose="020B0604020202020204" pitchFamily="34" charset="0"/>
              </a:rPr>
              <a:t>Mentida romàntica</a:t>
            </a:r>
          </a:p>
          <a:p>
            <a:r>
              <a:rPr lang="ca-ES" sz="1600" i="1" dirty="0">
                <a:latin typeface="Arial" panose="020B0604020202020204" pitchFamily="34" charset="0"/>
                <a:cs typeface="Arial" panose="020B0604020202020204" pitchFamily="34" charset="0"/>
              </a:rPr>
              <a:t>i veritat de novel·la</a:t>
            </a:r>
            <a:endParaRPr lang="ca-ES" sz="160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4DB43964-70B0-344E-BE34-E949D29D5E40}"/>
              </a:ext>
            </a:extLst>
          </p:cNvPr>
          <p:cNvSpPr txBox="1"/>
          <p:nvPr/>
        </p:nvSpPr>
        <p:spPr>
          <a:xfrm>
            <a:off x="1859124" y="1810422"/>
            <a:ext cx="1893467"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1972: </a:t>
            </a:r>
            <a:r>
              <a:rPr lang="ca-ES" sz="1600" i="1" dirty="0">
                <a:latin typeface="Arial" panose="020B0604020202020204" pitchFamily="34" charset="0"/>
                <a:cs typeface="Arial" panose="020B0604020202020204" pitchFamily="34" charset="0"/>
              </a:rPr>
              <a:t>La violència </a:t>
            </a:r>
          </a:p>
          <a:p>
            <a:r>
              <a:rPr lang="ca-ES" sz="1600" i="1" dirty="0">
                <a:latin typeface="Arial" panose="020B0604020202020204" pitchFamily="34" charset="0"/>
                <a:cs typeface="Arial" panose="020B0604020202020204" pitchFamily="34" charset="0"/>
              </a:rPr>
              <a:t>i el sagrat</a:t>
            </a:r>
            <a:endParaRPr lang="ca-ES" sz="1600" dirty="0">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F2F41421-1820-AA47-ADAE-223E32CD73C0}"/>
              </a:ext>
            </a:extLst>
          </p:cNvPr>
          <p:cNvSpPr txBox="1"/>
          <p:nvPr/>
        </p:nvSpPr>
        <p:spPr>
          <a:xfrm>
            <a:off x="328613" y="4614862"/>
            <a:ext cx="1891865" cy="400110"/>
          </a:xfrm>
          <a:prstGeom prst="rect">
            <a:avLst/>
          </a:prstGeom>
          <a:noFill/>
        </p:spPr>
        <p:txBody>
          <a:bodyPr wrap="none" rtlCol="0">
            <a:spAutoFit/>
          </a:bodyPr>
          <a:lstStyle/>
          <a:p>
            <a:r>
              <a:rPr lang="ca-ES" sz="2000" b="1" dirty="0">
                <a:solidFill>
                  <a:srgbClr val="C00000"/>
                </a:solidFill>
                <a:latin typeface="Arial" panose="020B0604020202020204" pitchFamily="34" charset="0"/>
                <a:cs typeface="Arial" panose="020B0604020202020204" pitchFamily="34" charset="0"/>
              </a:rPr>
              <a:t>desig mimètic</a:t>
            </a:r>
          </a:p>
        </p:txBody>
      </p:sp>
      <p:sp>
        <p:nvSpPr>
          <p:cNvPr id="37" name="TextBox 36">
            <a:extLst>
              <a:ext uri="{FF2B5EF4-FFF2-40B4-BE49-F238E27FC236}">
                <a16:creationId xmlns:a16="http://schemas.microsoft.com/office/drawing/2014/main" id="{8027091C-26DD-FD43-B4BF-742C84017882}"/>
              </a:ext>
            </a:extLst>
          </p:cNvPr>
          <p:cNvSpPr txBox="1"/>
          <p:nvPr/>
        </p:nvSpPr>
        <p:spPr>
          <a:xfrm>
            <a:off x="3056001" y="825449"/>
            <a:ext cx="1151277" cy="400110"/>
          </a:xfrm>
          <a:prstGeom prst="rect">
            <a:avLst/>
          </a:prstGeom>
          <a:noFill/>
        </p:spPr>
        <p:txBody>
          <a:bodyPr wrap="none" rtlCol="0">
            <a:spAutoFit/>
          </a:bodyPr>
          <a:lstStyle/>
          <a:p>
            <a:r>
              <a:rPr lang="ca-ES" sz="2000" b="1" dirty="0">
                <a:solidFill>
                  <a:srgbClr val="C00000"/>
                </a:solidFill>
                <a:latin typeface="Arial" panose="020B0604020202020204" pitchFamily="34" charset="0"/>
                <a:cs typeface="Arial" panose="020B0604020202020204" pitchFamily="34" charset="0"/>
              </a:rPr>
              <a:t>sacrifici</a:t>
            </a:r>
          </a:p>
        </p:txBody>
      </p:sp>
      <p:sp>
        <p:nvSpPr>
          <p:cNvPr id="38" name="TextBox 37">
            <a:extLst>
              <a:ext uri="{FF2B5EF4-FFF2-40B4-BE49-F238E27FC236}">
                <a16:creationId xmlns:a16="http://schemas.microsoft.com/office/drawing/2014/main" id="{35BB90A9-3A81-E349-9F12-636823C97575}"/>
              </a:ext>
            </a:extLst>
          </p:cNvPr>
          <p:cNvSpPr txBox="1"/>
          <p:nvPr/>
        </p:nvSpPr>
        <p:spPr>
          <a:xfrm>
            <a:off x="6766362" y="5257740"/>
            <a:ext cx="1438214" cy="400110"/>
          </a:xfrm>
          <a:prstGeom prst="rect">
            <a:avLst/>
          </a:prstGeom>
          <a:noFill/>
        </p:spPr>
        <p:txBody>
          <a:bodyPr wrap="none" rtlCol="0">
            <a:spAutoFit/>
          </a:bodyPr>
          <a:lstStyle/>
          <a:p>
            <a:r>
              <a:rPr lang="ca-ES" sz="2000" b="1" dirty="0">
                <a:solidFill>
                  <a:srgbClr val="C00000"/>
                </a:solidFill>
                <a:latin typeface="Arial" panose="020B0604020202020204" pitchFamily="34" charset="0"/>
                <a:cs typeface="Arial" panose="020B0604020202020204" pitchFamily="34" charset="0"/>
              </a:rPr>
              <a:t>apocalipsi</a:t>
            </a:r>
          </a:p>
        </p:txBody>
      </p:sp>
      <p:sp>
        <p:nvSpPr>
          <p:cNvPr id="39" name="TextBox 38">
            <a:extLst>
              <a:ext uri="{FF2B5EF4-FFF2-40B4-BE49-F238E27FC236}">
                <a16:creationId xmlns:a16="http://schemas.microsoft.com/office/drawing/2014/main" id="{2991409C-794D-244A-903D-01B8F38A76F7}"/>
              </a:ext>
            </a:extLst>
          </p:cNvPr>
          <p:cNvSpPr txBox="1"/>
          <p:nvPr/>
        </p:nvSpPr>
        <p:spPr>
          <a:xfrm>
            <a:off x="4574319" y="5672257"/>
            <a:ext cx="1281120" cy="400110"/>
          </a:xfrm>
          <a:prstGeom prst="rect">
            <a:avLst/>
          </a:prstGeom>
          <a:noFill/>
        </p:spPr>
        <p:txBody>
          <a:bodyPr wrap="none" rtlCol="0">
            <a:spAutoFit/>
          </a:bodyPr>
          <a:lstStyle/>
          <a:p>
            <a:r>
              <a:rPr lang="ca-ES" sz="2000" b="1" dirty="0">
                <a:solidFill>
                  <a:schemeClr val="accent6">
                    <a:lumMod val="75000"/>
                  </a:schemeClr>
                </a:solidFill>
                <a:latin typeface="Arial" panose="020B0604020202020204" pitchFamily="34" charset="0"/>
                <a:cs typeface="Arial" panose="020B0604020202020204" pitchFamily="34" charset="0"/>
              </a:rPr>
              <a:t>violència</a:t>
            </a:r>
          </a:p>
        </p:txBody>
      </p:sp>
      <p:sp>
        <p:nvSpPr>
          <p:cNvPr id="40" name="TextBox 39">
            <a:extLst>
              <a:ext uri="{FF2B5EF4-FFF2-40B4-BE49-F238E27FC236}">
                <a16:creationId xmlns:a16="http://schemas.microsoft.com/office/drawing/2014/main" id="{80D7E7E0-38DD-DA4F-8DB9-90B9A208F563}"/>
              </a:ext>
            </a:extLst>
          </p:cNvPr>
          <p:cNvSpPr txBox="1"/>
          <p:nvPr/>
        </p:nvSpPr>
        <p:spPr>
          <a:xfrm>
            <a:off x="9982743" y="5657850"/>
            <a:ext cx="982961" cy="400110"/>
          </a:xfrm>
          <a:prstGeom prst="rect">
            <a:avLst/>
          </a:prstGeom>
          <a:noFill/>
        </p:spPr>
        <p:txBody>
          <a:bodyPr wrap="none" rtlCol="0">
            <a:spAutoFit/>
          </a:bodyPr>
          <a:lstStyle/>
          <a:p>
            <a:r>
              <a:rPr lang="ca-ES" sz="2000" b="1" dirty="0">
                <a:solidFill>
                  <a:schemeClr val="accent6">
                    <a:lumMod val="75000"/>
                  </a:schemeClr>
                </a:solidFill>
                <a:latin typeface="Arial" panose="020B0604020202020204" pitchFamily="34" charset="0"/>
                <a:cs typeface="Arial" panose="020B0604020202020204" pitchFamily="34" charset="0"/>
              </a:rPr>
              <a:t>guerra</a:t>
            </a:r>
          </a:p>
        </p:txBody>
      </p:sp>
      <p:sp>
        <p:nvSpPr>
          <p:cNvPr id="41" name="TextBox 40">
            <a:extLst>
              <a:ext uri="{FF2B5EF4-FFF2-40B4-BE49-F238E27FC236}">
                <a16:creationId xmlns:a16="http://schemas.microsoft.com/office/drawing/2014/main" id="{D713EB79-3506-8345-A16E-375E5234A097}"/>
              </a:ext>
            </a:extLst>
          </p:cNvPr>
          <p:cNvSpPr txBox="1"/>
          <p:nvPr/>
        </p:nvSpPr>
        <p:spPr>
          <a:xfrm>
            <a:off x="3752591" y="4085152"/>
            <a:ext cx="1678665" cy="400110"/>
          </a:xfrm>
          <a:prstGeom prst="rect">
            <a:avLst/>
          </a:prstGeom>
          <a:noFill/>
        </p:spPr>
        <p:txBody>
          <a:bodyPr wrap="none" rtlCol="0">
            <a:spAutoFit/>
          </a:bodyPr>
          <a:lstStyle/>
          <a:p>
            <a:r>
              <a:rPr lang="ca-ES" sz="2000" b="1" dirty="0">
                <a:solidFill>
                  <a:schemeClr val="accent1">
                    <a:lumMod val="50000"/>
                  </a:schemeClr>
                </a:solidFill>
                <a:latin typeface="Arial" panose="020B0604020202020204" pitchFamily="34" charset="0"/>
                <a:cs typeface="Arial" panose="020B0604020202020204" pitchFamily="34" charset="0"/>
              </a:rPr>
              <a:t>cristianisme</a:t>
            </a:r>
          </a:p>
        </p:txBody>
      </p:sp>
      <p:sp>
        <p:nvSpPr>
          <p:cNvPr id="42" name="TextBox 41">
            <a:extLst>
              <a:ext uri="{FF2B5EF4-FFF2-40B4-BE49-F238E27FC236}">
                <a16:creationId xmlns:a16="http://schemas.microsoft.com/office/drawing/2014/main" id="{7BE4BEBE-6D16-FD4F-93A6-0B0A6AAB184E}"/>
              </a:ext>
            </a:extLst>
          </p:cNvPr>
          <p:cNvSpPr txBox="1"/>
          <p:nvPr/>
        </p:nvSpPr>
        <p:spPr>
          <a:xfrm>
            <a:off x="328613" y="202731"/>
            <a:ext cx="3121367" cy="369332"/>
          </a:xfrm>
          <a:prstGeom prst="rect">
            <a:avLst/>
          </a:prstGeom>
          <a:noFill/>
        </p:spPr>
        <p:txBody>
          <a:bodyPr wrap="none" rtlCol="0">
            <a:spAutoFit/>
          </a:bodyPr>
          <a:lstStyle/>
          <a:p>
            <a:r>
              <a:rPr lang="ca-ES" b="1" dirty="0">
                <a:latin typeface="Arial" panose="020B0604020202020204" pitchFamily="34" charset="0"/>
                <a:cs typeface="Arial" panose="020B0604020202020204" pitchFamily="34" charset="0"/>
              </a:rPr>
              <a:t>RENÉ GIRARD (1923-2015)</a:t>
            </a:r>
          </a:p>
        </p:txBody>
      </p:sp>
      <p:cxnSp>
        <p:nvCxnSpPr>
          <p:cNvPr id="46" name="Straight Connector 45">
            <a:extLst>
              <a:ext uri="{FF2B5EF4-FFF2-40B4-BE49-F238E27FC236}">
                <a16:creationId xmlns:a16="http://schemas.microsoft.com/office/drawing/2014/main" id="{85951EF2-DC59-8E42-BD1F-88BF591D168C}"/>
              </a:ext>
            </a:extLst>
          </p:cNvPr>
          <p:cNvCxnSpPr>
            <a:cxnSpLocks/>
            <a:stCxn id="37" idx="2"/>
          </p:cNvCxnSpPr>
          <p:nvPr/>
        </p:nvCxnSpPr>
        <p:spPr>
          <a:xfrm flipH="1">
            <a:off x="3616097" y="1225559"/>
            <a:ext cx="15543" cy="4189523"/>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48" name="Straight Connector 47">
            <a:extLst>
              <a:ext uri="{FF2B5EF4-FFF2-40B4-BE49-F238E27FC236}">
                <a16:creationId xmlns:a16="http://schemas.microsoft.com/office/drawing/2014/main" id="{F251357D-3353-0F4D-A4B2-0A6509195D65}"/>
              </a:ext>
            </a:extLst>
          </p:cNvPr>
          <p:cNvCxnSpPr>
            <a:cxnSpLocks/>
          </p:cNvCxnSpPr>
          <p:nvPr/>
        </p:nvCxnSpPr>
        <p:spPr>
          <a:xfrm>
            <a:off x="7485469" y="1225559"/>
            <a:ext cx="16067" cy="4024394"/>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 name="Rectangle 3">
            <a:extLst>
              <a:ext uri="{FF2B5EF4-FFF2-40B4-BE49-F238E27FC236}">
                <a16:creationId xmlns:a16="http://schemas.microsoft.com/office/drawing/2014/main" id="{4400AF55-43AF-4941-927D-34344940E298}"/>
              </a:ext>
            </a:extLst>
          </p:cNvPr>
          <p:cNvSpPr/>
          <p:nvPr/>
        </p:nvSpPr>
        <p:spPr>
          <a:xfrm>
            <a:off x="1717776" y="5657850"/>
            <a:ext cx="1093569" cy="400110"/>
          </a:xfrm>
          <a:prstGeom prst="rect">
            <a:avLst/>
          </a:prstGeom>
        </p:spPr>
        <p:txBody>
          <a:bodyPr wrap="none">
            <a:spAutoFit/>
          </a:bodyPr>
          <a:lstStyle/>
          <a:p>
            <a:r>
              <a:rPr lang="ca-ES" sz="2000" b="1" dirty="0">
                <a:solidFill>
                  <a:schemeClr val="accent6">
                    <a:lumMod val="75000"/>
                  </a:schemeClr>
                </a:solidFill>
                <a:latin typeface="Arial" panose="020B0604020202020204" pitchFamily="34" charset="0"/>
                <a:cs typeface="Arial" panose="020B0604020202020204" pitchFamily="34" charset="0"/>
              </a:rPr>
              <a:t>rivalitat</a:t>
            </a:r>
          </a:p>
        </p:txBody>
      </p:sp>
    </p:spTree>
    <p:extLst>
      <p:ext uri="{BB962C8B-B14F-4D97-AF65-F5344CB8AC3E}">
        <p14:creationId xmlns:p14="http://schemas.microsoft.com/office/powerpoint/2010/main" val="2821663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BA2F26C-3A71-7643-A77D-B34EE2A40DD7}"/>
              </a:ext>
            </a:extLst>
          </p:cNvPr>
          <p:cNvSpPr/>
          <p:nvPr/>
        </p:nvSpPr>
        <p:spPr>
          <a:xfrm>
            <a:off x="-257175" y="3143250"/>
            <a:ext cx="12215812" cy="416011"/>
          </a:xfrm>
          <a:prstGeom prst="rect">
            <a:avLst/>
          </a:prstGeom>
        </p:spPr>
        <p:txBody>
          <a:bodyPr wrap="square">
            <a:spAutoFit/>
          </a:bodyPr>
          <a:lstStyle/>
          <a:p>
            <a:pPr marL="540385" algn="just">
              <a:lnSpc>
                <a:spcPct val="150000"/>
              </a:lnSpc>
              <a:spcBef>
                <a:spcPts val="600"/>
              </a:spcBef>
            </a:pPr>
            <a:r>
              <a:rPr lang="ca-ES" sz="1600" dirty="0">
                <a:latin typeface="Arial" panose="020B0604020202020204" pitchFamily="34" charset="0"/>
                <a:ea typeface="Times New Roman" panose="02020603050405020304" pitchFamily="18" charset="0"/>
                <a:cs typeface="Times New Roman" panose="02020603050405020304" pitchFamily="18" charset="0"/>
              </a:rPr>
              <a:t> </a:t>
            </a:r>
          </a:p>
        </p:txBody>
      </p:sp>
      <p:sp>
        <p:nvSpPr>
          <p:cNvPr id="3" name="Rectangle 2">
            <a:extLst>
              <a:ext uri="{FF2B5EF4-FFF2-40B4-BE49-F238E27FC236}">
                <a16:creationId xmlns:a16="http://schemas.microsoft.com/office/drawing/2014/main" id="{A1DBFEC7-9838-7240-9425-DC4D51528E1F}"/>
              </a:ext>
            </a:extLst>
          </p:cNvPr>
          <p:cNvSpPr/>
          <p:nvPr/>
        </p:nvSpPr>
        <p:spPr>
          <a:xfrm>
            <a:off x="116681" y="4890394"/>
            <a:ext cx="11958637" cy="1524007"/>
          </a:xfrm>
          <a:prstGeom prst="rect">
            <a:avLst/>
          </a:prstGeom>
        </p:spPr>
        <p:txBody>
          <a:bodyPr wrap="square">
            <a:spAutoFit/>
          </a:bodyPr>
          <a:lstStyle/>
          <a:p>
            <a:pPr indent="457200" algn="just">
              <a:lnSpc>
                <a:spcPct val="150000"/>
              </a:lnSpc>
            </a:pPr>
            <a:r>
              <a:rPr lang="ca-ES" sz="1600" dirty="0">
                <a:latin typeface="Arial" panose="020B0604020202020204" pitchFamily="34" charset="0"/>
                <a:ea typeface="Times New Roman" panose="02020603050405020304" pitchFamily="18" charset="0"/>
                <a:cs typeface="Arial" panose="020B0604020202020204" pitchFamily="34" charset="0"/>
              </a:rPr>
              <a:t>…en l’intercanvi de béns sempre hi ha un record de l’intercanvi de cops. L’intercanvi, sigui comercial o guerrer, és una institució, és a dir, una protecció, un simple mitjà. Prenem aquesta institució com a fi i caurem en la reciprocitat violenta. La nostra vida sentimental i la nostra vida espiritual tenen la mateixa estructura que la nostra vida econòmica…</a:t>
            </a:r>
          </a:p>
          <a:p>
            <a:pPr indent="457200" algn="r">
              <a:lnSpc>
                <a:spcPct val="150000"/>
              </a:lnSpc>
            </a:pPr>
            <a:r>
              <a:rPr lang="es-ES_tradnl" sz="1600" i="1" dirty="0" err="1">
                <a:latin typeface="Arial" panose="020B0604020202020204" pitchFamily="34" charset="0"/>
                <a:ea typeface="Times New Roman" panose="02020603050405020304" pitchFamily="18" charset="0"/>
                <a:cs typeface="Arial" panose="020B0604020202020204" pitchFamily="34" charset="0"/>
              </a:rPr>
              <a:t>Achever</a:t>
            </a:r>
            <a:r>
              <a:rPr lang="es-ES_tradnl" sz="1600" i="1" dirty="0">
                <a:latin typeface="Arial" panose="020B0604020202020204" pitchFamily="34" charset="0"/>
                <a:ea typeface="Times New Roman" panose="02020603050405020304" pitchFamily="18" charset="0"/>
                <a:cs typeface="Arial" panose="020B0604020202020204" pitchFamily="34" charset="0"/>
              </a:rPr>
              <a:t> </a:t>
            </a:r>
            <a:r>
              <a:rPr lang="es-ES_tradnl" sz="1600" i="1" dirty="0" err="1">
                <a:latin typeface="Arial" panose="020B0604020202020204" pitchFamily="34" charset="0"/>
                <a:ea typeface="Times New Roman" panose="02020603050405020304" pitchFamily="18" charset="0"/>
                <a:cs typeface="Arial" panose="020B0604020202020204" pitchFamily="34" charset="0"/>
              </a:rPr>
              <a:t>Clausewitz</a:t>
            </a:r>
            <a:r>
              <a:rPr lang="es-ES_tradnl" sz="1600" i="1" dirty="0">
                <a:latin typeface="Arial" panose="020B0604020202020204" pitchFamily="34" charset="0"/>
                <a:ea typeface="Times New Roman" panose="02020603050405020304" pitchFamily="18" charset="0"/>
                <a:cs typeface="Arial" panose="020B0604020202020204" pitchFamily="34" charset="0"/>
              </a:rPr>
              <a:t>, </a:t>
            </a:r>
            <a:r>
              <a:rPr lang="es-ES_tradnl" sz="1600" dirty="0">
                <a:latin typeface="Arial" panose="020B0604020202020204" pitchFamily="34" charset="0"/>
                <a:ea typeface="Times New Roman" panose="02020603050405020304" pitchFamily="18" charset="0"/>
                <a:cs typeface="Arial" panose="020B0604020202020204" pitchFamily="34" charset="0"/>
              </a:rPr>
              <a:t>p. 118</a:t>
            </a:r>
            <a:endParaRPr lang="ca-ES" sz="1600" dirty="0">
              <a:latin typeface="Arial" panose="020B0604020202020204" pitchFamily="34" charset="0"/>
              <a:ea typeface="Times New Roman" panose="02020603050405020304" pitchFamily="18" charset="0"/>
              <a:cs typeface="Arial" panose="020B0604020202020204" pitchFamily="34" charset="0"/>
            </a:endParaRPr>
          </a:p>
        </p:txBody>
      </p:sp>
      <p:sp>
        <p:nvSpPr>
          <p:cNvPr id="4" name="Rectangle 3">
            <a:extLst>
              <a:ext uri="{FF2B5EF4-FFF2-40B4-BE49-F238E27FC236}">
                <a16:creationId xmlns:a16="http://schemas.microsoft.com/office/drawing/2014/main" id="{25056CA5-2869-D044-8E7C-B722684BE22A}"/>
              </a:ext>
            </a:extLst>
          </p:cNvPr>
          <p:cNvSpPr/>
          <p:nvPr/>
        </p:nvSpPr>
        <p:spPr>
          <a:xfrm>
            <a:off x="254794" y="95312"/>
            <a:ext cx="11627643" cy="1077218"/>
          </a:xfrm>
          <a:prstGeom prst="rect">
            <a:avLst/>
          </a:prstGeom>
        </p:spPr>
        <p:txBody>
          <a:bodyPr wrap="square">
            <a:spAutoFit/>
          </a:bodyPr>
          <a:lstStyle/>
          <a:p>
            <a:pPr indent="457200" algn="just">
              <a:lnSpc>
                <a:spcPct val="150000"/>
              </a:lnSpc>
            </a:pPr>
            <a:r>
              <a:rPr lang="ca-ES" sz="1600" dirty="0">
                <a:latin typeface="Arial" panose="020B0604020202020204" pitchFamily="34" charset="0"/>
                <a:ea typeface="Times New Roman" panose="02020603050405020304" pitchFamily="18" charset="0"/>
                <a:cs typeface="Arial" panose="020B0604020202020204" pitchFamily="34" charset="0"/>
              </a:rPr>
              <a:t>Hi veuran confirmada la manera com el meu pensament apocalíptic estava des de sempre contingut dins la meva concepció del desig.</a:t>
            </a:r>
            <a:r>
              <a:rPr lang="ca-ES" sz="1600" dirty="0">
                <a:latin typeface="Times New Roman" panose="02020603050405020304" pitchFamily="18" charset="0"/>
                <a:ea typeface="Times New Roman" panose="02020603050405020304" pitchFamily="18" charset="0"/>
                <a:cs typeface="Times New Roman" panose="02020603050405020304" pitchFamily="18" charset="0"/>
              </a:rPr>
              <a:t> </a:t>
            </a:r>
          </a:p>
          <a:p>
            <a:pPr indent="457200" algn="r"/>
            <a:r>
              <a:rPr lang="ca-ES" sz="1600" dirty="0">
                <a:latin typeface="Arial" panose="020B0604020202020204" pitchFamily="34" charset="0"/>
                <a:ea typeface="Times New Roman" panose="02020603050405020304" pitchFamily="18" charset="0"/>
                <a:cs typeface="Arial" panose="020B0604020202020204" pitchFamily="34" charset="0"/>
              </a:rPr>
              <a:t>“Avant-</a:t>
            </a:r>
            <a:r>
              <a:rPr lang="ca-ES" sz="1600" dirty="0" err="1">
                <a:latin typeface="Arial" panose="020B0604020202020204" pitchFamily="34" charset="0"/>
                <a:ea typeface="Times New Roman" panose="02020603050405020304" pitchFamily="18" charset="0"/>
                <a:cs typeface="Arial" panose="020B0604020202020204" pitchFamily="34" charset="0"/>
              </a:rPr>
              <a:t>propos</a:t>
            </a:r>
            <a:r>
              <a:rPr lang="ca-ES" sz="1600" dirty="0">
                <a:latin typeface="Arial" panose="020B0604020202020204" pitchFamily="34" charset="0"/>
                <a:ea typeface="Times New Roman" panose="02020603050405020304" pitchFamily="18" charset="0"/>
                <a:cs typeface="Arial" panose="020B0604020202020204" pitchFamily="34" charset="0"/>
              </a:rPr>
              <a:t>” de 2008 de </a:t>
            </a:r>
            <a:r>
              <a:rPr lang="ca-ES" sz="1600" i="1" dirty="0">
                <a:latin typeface="Arial" panose="020B0604020202020204" pitchFamily="34" charset="0"/>
                <a:ea typeface="Times New Roman" panose="02020603050405020304" pitchFamily="18" charset="0"/>
                <a:cs typeface="Arial" panose="020B0604020202020204" pitchFamily="34" charset="0"/>
              </a:rPr>
              <a:t>La </a:t>
            </a:r>
            <a:r>
              <a:rPr lang="ca-ES" sz="1600" i="1" dirty="0" err="1">
                <a:latin typeface="Arial" panose="020B0604020202020204" pitchFamily="34" charset="0"/>
                <a:ea typeface="Times New Roman" panose="02020603050405020304" pitchFamily="18" charset="0"/>
                <a:cs typeface="Arial" panose="020B0604020202020204" pitchFamily="34" charset="0"/>
              </a:rPr>
              <a:t>conversion</a:t>
            </a:r>
            <a:r>
              <a:rPr lang="ca-ES" sz="1600" i="1" dirty="0">
                <a:latin typeface="Arial" panose="020B0604020202020204" pitchFamily="34" charset="0"/>
                <a:ea typeface="Times New Roman" panose="02020603050405020304" pitchFamily="18" charset="0"/>
                <a:cs typeface="Arial" panose="020B0604020202020204" pitchFamily="34" charset="0"/>
              </a:rPr>
              <a:t> de l’art</a:t>
            </a:r>
            <a:r>
              <a:rPr lang="ca-ES" sz="1600" dirty="0">
                <a:latin typeface="Arial" panose="020B0604020202020204" pitchFamily="34" charset="0"/>
                <a:ea typeface="Times New Roman" panose="02020603050405020304" pitchFamily="18" charset="0"/>
                <a:cs typeface="Arial" panose="020B0604020202020204" pitchFamily="34" charset="0"/>
              </a:rPr>
              <a:t>, </a:t>
            </a:r>
            <a:r>
              <a:rPr lang="ca-ES" sz="1600" dirty="0" err="1">
                <a:latin typeface="Arial" panose="020B0604020202020204" pitchFamily="34" charset="0"/>
                <a:ea typeface="Times New Roman" panose="02020603050405020304" pitchFamily="18" charset="0"/>
                <a:cs typeface="Arial" panose="020B0604020202020204" pitchFamily="34" charset="0"/>
              </a:rPr>
              <a:t>p</a:t>
            </a:r>
            <a:r>
              <a:rPr lang="ca-ES" sz="1600" dirty="0">
                <a:latin typeface="Arial" panose="020B0604020202020204" pitchFamily="34" charset="0"/>
                <a:ea typeface="Times New Roman" panose="02020603050405020304" pitchFamily="18" charset="0"/>
                <a:cs typeface="Arial" panose="020B0604020202020204" pitchFamily="34" charset="0"/>
              </a:rPr>
              <a:t> 28</a:t>
            </a:r>
          </a:p>
        </p:txBody>
      </p:sp>
      <p:sp>
        <p:nvSpPr>
          <p:cNvPr id="5" name="Rectangle 4">
            <a:extLst>
              <a:ext uri="{FF2B5EF4-FFF2-40B4-BE49-F238E27FC236}">
                <a16:creationId xmlns:a16="http://schemas.microsoft.com/office/drawing/2014/main" id="{D223F82B-58AE-E247-8503-5C3406D15306}"/>
              </a:ext>
            </a:extLst>
          </p:cNvPr>
          <p:cNvSpPr/>
          <p:nvPr/>
        </p:nvSpPr>
        <p:spPr>
          <a:xfrm>
            <a:off x="-1696639" y="1419445"/>
            <a:ext cx="13733857" cy="3447610"/>
          </a:xfrm>
          <a:prstGeom prst="rect">
            <a:avLst/>
          </a:prstGeom>
        </p:spPr>
        <p:txBody>
          <a:bodyPr wrap="square">
            <a:spAutoFit/>
          </a:bodyPr>
          <a:lstStyle/>
          <a:p>
            <a:pPr marL="2016125" indent="450215" algn="just">
              <a:lnSpc>
                <a:spcPct val="150000"/>
              </a:lnSpc>
              <a:spcAft>
                <a:spcPts val="600"/>
              </a:spcAft>
            </a:pPr>
            <a:r>
              <a:rPr lang="ca-ES" sz="1600" dirty="0">
                <a:latin typeface="Arial" panose="020B0604020202020204" pitchFamily="34" charset="0"/>
                <a:ea typeface="Times New Roman" panose="02020603050405020304" pitchFamily="18" charset="0"/>
                <a:cs typeface="Times New Roman" panose="02020603050405020304" pitchFamily="18" charset="0"/>
              </a:rPr>
              <a:t>És una estranya i llarga guerra aquella en la qual la violència intenta oprimir a la veritat. Tots els esforços de la violència no poden afeblir la veritat, i no serveixen més que per reforçar-la. Totes les llums de la veritat no poden res per aturar la violència, i no fa més que augmentar-ne la irritació. Quan la força combat a la força, la més poderosa destrueix la que ho és menys; quan hom oposa els discursos als discursos, aquells que són veritables i convincents destrueixen els que estan plens de vanitat i de mentides. Però la violència i la veritat no poden res una sobre l’altra. Que ningú no pretengui, emperò, que ambdues siguin iguals: hi ha entre elles aquesta diferència extrema: la violència té una cursa limitada per l’ordre de Déu, que en condueix els efectes a la glòria de la veritat que és atacada; i la veritat subsisteix eternament, i triomfa finalment sobre els seus enemics, perquè és eterna i poderosa com Déu mateix.</a:t>
            </a:r>
          </a:p>
          <a:p>
            <a:pPr marL="2016125" indent="450215" algn="r">
              <a:lnSpc>
                <a:spcPct val="150000"/>
              </a:lnSpc>
              <a:spcAft>
                <a:spcPts val="600"/>
              </a:spcAft>
            </a:pPr>
            <a:r>
              <a:rPr lang="ca-ES" sz="1600" dirty="0">
                <a:latin typeface="Arial" panose="020B0604020202020204" pitchFamily="34" charset="0"/>
                <a:ea typeface="Times New Roman" panose="02020603050405020304" pitchFamily="18" charset="0"/>
                <a:cs typeface="Times New Roman" panose="02020603050405020304" pitchFamily="18" charset="0"/>
              </a:rPr>
              <a:t>Pascal, </a:t>
            </a:r>
            <a:r>
              <a:rPr lang="ca-ES" sz="1600" i="1" dirty="0">
                <a:latin typeface="Arial" panose="020B0604020202020204" pitchFamily="34" charset="0"/>
                <a:ea typeface="Times New Roman" panose="02020603050405020304" pitchFamily="18" charset="0"/>
                <a:cs typeface="Times New Roman" panose="02020603050405020304" pitchFamily="18" charset="0"/>
              </a:rPr>
              <a:t>Les </a:t>
            </a:r>
            <a:r>
              <a:rPr lang="ca-ES" sz="1600" i="1" dirty="0" err="1">
                <a:latin typeface="Arial" panose="020B0604020202020204" pitchFamily="34" charset="0"/>
                <a:ea typeface="Times New Roman" panose="02020603050405020304" pitchFamily="18" charset="0"/>
                <a:cs typeface="Times New Roman" panose="02020603050405020304" pitchFamily="18" charset="0"/>
              </a:rPr>
              <a:t>Provinciales</a:t>
            </a:r>
            <a:endParaRPr lang="ca-ES" sz="16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4392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5616C8F-A4B1-F44D-BFCC-5F37A12462D6}"/>
              </a:ext>
            </a:extLst>
          </p:cNvPr>
          <p:cNvSpPr/>
          <p:nvPr/>
        </p:nvSpPr>
        <p:spPr>
          <a:xfrm>
            <a:off x="1052512" y="1559001"/>
            <a:ext cx="10086975" cy="3739998"/>
          </a:xfrm>
          <a:prstGeom prst="rect">
            <a:avLst/>
          </a:prstGeom>
        </p:spPr>
        <p:txBody>
          <a:bodyPr wrap="square">
            <a:spAutoFit/>
          </a:bodyPr>
          <a:lstStyle/>
          <a:p>
            <a:pPr indent="457200" algn="just">
              <a:lnSpc>
                <a:spcPct val="150000"/>
              </a:lnSpc>
            </a:pPr>
            <a:r>
              <a:rPr lang="ca-ES" sz="1600" dirty="0">
                <a:latin typeface="Arial" panose="020B0604020202020204" pitchFamily="34" charset="0"/>
                <a:ea typeface="Times New Roman" panose="02020603050405020304" pitchFamily="18" charset="0"/>
                <a:cs typeface="Arial" panose="020B0604020202020204" pitchFamily="34" charset="0"/>
              </a:rPr>
              <a:t>L’home ha sorgit del sacrifici, és per tant fill d’allò religiós. El que anomeno seguint Freud l’assassinat fundador —això és, la immolació d’una víctima emissària, a la vegada culpable del desordre i restablidora de l’ordre — és constantment repetit en els ritus, en l’origen de les nostres institucions. Milions de víctimes innocents han així estat immolades des de l’origen de la humanitat per permetre als seus congèneres de viure plegats; o més, de no autodestruir-se. Aquesta és la lògica implacable del sagrat, que els mites oculten. El moment decisiu d’aquesta evolució és la revelació cristiana [...]. És el cristianisme qui desmitifica allò religiós i aquesta desmitificació, bona en l’absolut, es mostra dolenta en allò relatiu, ja que no estem preparats per assumir-la. No som prou cristians. Hom pot formular aquesta paradoxa d’una altra manera, i dir que el cristianisme és l’única religió que ha previst el propi fracàs. Aquesta presciència s’anomena apocalipsi.</a:t>
            </a:r>
            <a:r>
              <a:rPr lang="ca-ES" sz="1600" dirty="0">
                <a:effectLst/>
                <a:latin typeface="Arial" panose="020B0604020202020204" pitchFamily="34" charset="0"/>
              </a:rPr>
              <a:t> </a:t>
            </a:r>
            <a:r>
              <a:rPr lang="ca-ES" sz="1600" dirty="0">
                <a:effectLst/>
                <a:latin typeface="Arial" panose="020B0604020202020204" pitchFamily="34" charset="0"/>
                <a:ea typeface="Times New Roman" panose="02020603050405020304" pitchFamily="18" charset="0"/>
              </a:rPr>
              <a:t> </a:t>
            </a:r>
          </a:p>
          <a:p>
            <a:pPr indent="457200" algn="r">
              <a:lnSpc>
                <a:spcPct val="150000"/>
              </a:lnSpc>
            </a:pPr>
            <a:r>
              <a:rPr lang="ca-ES" sz="1600" i="1" dirty="0" err="1">
                <a:latin typeface="Arial" panose="020B0604020202020204" pitchFamily="34" charset="0"/>
                <a:ea typeface="Times New Roman" panose="02020603050405020304" pitchFamily="18" charset="0"/>
              </a:rPr>
              <a:t>Achever</a:t>
            </a:r>
            <a:r>
              <a:rPr lang="ca-ES" sz="1600" i="1" dirty="0">
                <a:latin typeface="Arial" panose="020B0604020202020204" pitchFamily="34" charset="0"/>
                <a:ea typeface="Times New Roman" panose="02020603050405020304" pitchFamily="18" charset="0"/>
              </a:rPr>
              <a:t> </a:t>
            </a:r>
            <a:r>
              <a:rPr lang="ca-ES" sz="1600" i="1" dirty="0" err="1">
                <a:latin typeface="Arial" panose="020B0604020202020204" pitchFamily="34" charset="0"/>
                <a:ea typeface="Times New Roman" panose="02020603050405020304" pitchFamily="18" charset="0"/>
              </a:rPr>
              <a:t>Clausewitz</a:t>
            </a:r>
            <a:r>
              <a:rPr lang="ca-ES" sz="1600" i="1" dirty="0">
                <a:latin typeface="Arial" panose="020B0604020202020204" pitchFamily="34" charset="0"/>
                <a:ea typeface="Times New Roman" panose="02020603050405020304" pitchFamily="18" charset="0"/>
              </a:rPr>
              <a:t>, </a:t>
            </a:r>
            <a:r>
              <a:rPr lang="ca-ES" sz="1600" dirty="0">
                <a:latin typeface="Arial" panose="020B0604020202020204" pitchFamily="34" charset="0"/>
                <a:ea typeface="Times New Roman" panose="02020603050405020304" pitchFamily="18" charset="0"/>
              </a:rPr>
              <a:t>Introducció</a:t>
            </a:r>
            <a:endParaRPr lang="ca-ES" sz="1600" i="1"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635065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2FF531-B989-8F4D-92A2-0828B46E2CE1}"/>
              </a:ext>
            </a:extLst>
          </p:cNvPr>
          <p:cNvSpPr/>
          <p:nvPr/>
        </p:nvSpPr>
        <p:spPr>
          <a:xfrm>
            <a:off x="357189" y="2072936"/>
            <a:ext cx="11572874" cy="1154675"/>
          </a:xfrm>
          <a:prstGeom prst="rect">
            <a:avLst/>
          </a:prstGeom>
        </p:spPr>
        <p:txBody>
          <a:bodyPr wrap="square">
            <a:spAutoFit/>
          </a:bodyPr>
          <a:lstStyle/>
          <a:p>
            <a:pPr indent="457200" algn="just">
              <a:lnSpc>
                <a:spcPct val="150000"/>
              </a:lnSpc>
            </a:pPr>
            <a:r>
              <a:rPr lang="ca-ES" sz="1600" dirty="0">
                <a:latin typeface="Arial" panose="020B0604020202020204" pitchFamily="34" charset="0"/>
                <a:ea typeface="Times New Roman" panose="02020603050405020304" pitchFamily="18" charset="0"/>
                <a:cs typeface="Arial" panose="020B0604020202020204" pitchFamily="34" charset="0"/>
              </a:rPr>
              <a:t>La humanitat sencera es troba ja enfrontada a un dilema ineluctable: cal que els homes es reconciliïn per sempre sense mitjancers sacrificials o que es resignin a l’extinció propera de la humanitat.</a:t>
            </a:r>
          </a:p>
          <a:p>
            <a:pPr indent="457200" algn="r">
              <a:lnSpc>
                <a:spcPct val="150000"/>
              </a:lnSpc>
            </a:pPr>
            <a:r>
              <a:rPr lang="ca-ES" sz="1600" i="1" dirty="0">
                <a:latin typeface="Arial" panose="020B0604020202020204" pitchFamily="34" charset="0"/>
                <a:ea typeface="Times New Roman" panose="02020603050405020304" pitchFamily="18" charset="0"/>
                <a:cs typeface="Arial" panose="020B0604020202020204" pitchFamily="34" charset="0"/>
              </a:rPr>
              <a:t>Des </a:t>
            </a:r>
            <a:r>
              <a:rPr lang="ca-ES" sz="1600" i="1" dirty="0" err="1">
                <a:latin typeface="Arial" panose="020B0604020202020204" pitchFamily="34" charset="0"/>
                <a:ea typeface="Times New Roman" panose="02020603050405020304" pitchFamily="18" charset="0"/>
                <a:cs typeface="Arial" panose="020B0604020202020204" pitchFamily="34" charset="0"/>
              </a:rPr>
              <a:t>choses</a:t>
            </a:r>
            <a:r>
              <a:rPr lang="ca-ES" sz="1600" i="1" dirty="0">
                <a:latin typeface="Arial" panose="020B0604020202020204" pitchFamily="34" charset="0"/>
                <a:ea typeface="Times New Roman" panose="02020603050405020304" pitchFamily="18" charset="0"/>
                <a:cs typeface="Arial" panose="020B0604020202020204" pitchFamily="34" charset="0"/>
              </a:rPr>
              <a:t> </a:t>
            </a:r>
            <a:r>
              <a:rPr lang="ca-ES" sz="1600" i="1" dirty="0" err="1">
                <a:latin typeface="Arial" panose="020B0604020202020204" pitchFamily="34" charset="0"/>
                <a:ea typeface="Times New Roman" panose="02020603050405020304" pitchFamily="18" charset="0"/>
                <a:cs typeface="Arial" panose="020B0604020202020204" pitchFamily="34" charset="0"/>
              </a:rPr>
              <a:t>cachées</a:t>
            </a:r>
            <a:r>
              <a:rPr lang="ca-ES" sz="1600" i="1" dirty="0">
                <a:latin typeface="Arial" panose="020B0604020202020204" pitchFamily="34" charset="0"/>
                <a:ea typeface="Times New Roman" panose="02020603050405020304" pitchFamily="18" charset="0"/>
                <a:cs typeface="Arial" panose="020B0604020202020204" pitchFamily="34" charset="0"/>
              </a:rPr>
              <a:t> </a:t>
            </a:r>
            <a:r>
              <a:rPr lang="ca-ES" sz="1600" i="1" dirty="0" err="1">
                <a:latin typeface="Arial" panose="020B0604020202020204" pitchFamily="34" charset="0"/>
                <a:ea typeface="Times New Roman" panose="02020603050405020304" pitchFamily="18" charset="0"/>
                <a:cs typeface="Arial" panose="020B0604020202020204" pitchFamily="34" charset="0"/>
              </a:rPr>
              <a:t>depuis</a:t>
            </a:r>
            <a:r>
              <a:rPr lang="ca-ES" sz="1600" i="1" dirty="0">
                <a:latin typeface="Arial" panose="020B0604020202020204" pitchFamily="34" charset="0"/>
                <a:ea typeface="Times New Roman" panose="02020603050405020304" pitchFamily="18" charset="0"/>
                <a:cs typeface="Arial" panose="020B0604020202020204" pitchFamily="34" charset="0"/>
              </a:rPr>
              <a:t> la </a:t>
            </a:r>
            <a:r>
              <a:rPr lang="ca-ES" sz="1600" i="1" dirty="0" err="1">
                <a:latin typeface="Arial" panose="020B0604020202020204" pitchFamily="34" charset="0"/>
                <a:ea typeface="Times New Roman" panose="02020603050405020304" pitchFamily="18" charset="0"/>
                <a:cs typeface="Arial" panose="020B0604020202020204" pitchFamily="34" charset="0"/>
              </a:rPr>
              <a:t>fondation</a:t>
            </a:r>
            <a:r>
              <a:rPr lang="ca-ES" sz="1600" i="1" dirty="0">
                <a:latin typeface="Arial" panose="020B0604020202020204" pitchFamily="34" charset="0"/>
                <a:ea typeface="Times New Roman" panose="02020603050405020304" pitchFamily="18" charset="0"/>
                <a:cs typeface="Arial" panose="020B0604020202020204" pitchFamily="34" charset="0"/>
              </a:rPr>
              <a:t> du </a:t>
            </a:r>
            <a:r>
              <a:rPr lang="ca-ES" sz="1600" i="1" dirty="0" err="1">
                <a:latin typeface="Arial" panose="020B0604020202020204" pitchFamily="34" charset="0"/>
                <a:ea typeface="Times New Roman" panose="02020603050405020304" pitchFamily="18" charset="0"/>
                <a:cs typeface="Arial" panose="020B0604020202020204" pitchFamily="34" charset="0"/>
              </a:rPr>
              <a:t>monde</a:t>
            </a:r>
            <a:r>
              <a:rPr lang="ca-ES" sz="1600" i="1" dirty="0">
                <a:latin typeface="Arial" panose="020B0604020202020204" pitchFamily="34" charset="0"/>
                <a:ea typeface="Times New Roman" panose="02020603050405020304" pitchFamily="18" charset="0"/>
                <a:cs typeface="Arial" panose="020B0604020202020204" pitchFamily="34" charset="0"/>
              </a:rPr>
              <a:t>, </a:t>
            </a:r>
            <a:r>
              <a:rPr lang="ca-ES" sz="1600" dirty="0" err="1">
                <a:latin typeface="Arial" panose="020B0604020202020204" pitchFamily="34" charset="0"/>
                <a:ea typeface="Times New Roman" panose="02020603050405020304" pitchFamily="18" charset="0"/>
                <a:cs typeface="Arial" panose="020B0604020202020204" pitchFamily="34" charset="0"/>
              </a:rPr>
              <a:t>p</a:t>
            </a:r>
            <a:r>
              <a:rPr lang="ca-ES" sz="1600" dirty="0">
                <a:latin typeface="Arial" panose="020B0604020202020204" pitchFamily="34" charset="0"/>
                <a:ea typeface="Times New Roman" panose="02020603050405020304" pitchFamily="18" charset="0"/>
                <a:cs typeface="Arial" panose="020B0604020202020204" pitchFamily="34" charset="0"/>
              </a:rPr>
              <a:t> 197</a:t>
            </a:r>
          </a:p>
        </p:txBody>
      </p:sp>
      <p:sp>
        <p:nvSpPr>
          <p:cNvPr id="3" name="Rectangle 2">
            <a:extLst>
              <a:ext uri="{FF2B5EF4-FFF2-40B4-BE49-F238E27FC236}">
                <a16:creationId xmlns:a16="http://schemas.microsoft.com/office/drawing/2014/main" id="{E691F78C-01E6-AA49-B328-BC23848FCDE4}"/>
              </a:ext>
            </a:extLst>
          </p:cNvPr>
          <p:cNvSpPr/>
          <p:nvPr/>
        </p:nvSpPr>
        <p:spPr>
          <a:xfrm>
            <a:off x="395288" y="3551801"/>
            <a:ext cx="11572874" cy="1107996"/>
          </a:xfrm>
          <a:prstGeom prst="rect">
            <a:avLst/>
          </a:prstGeom>
        </p:spPr>
        <p:txBody>
          <a:bodyPr wrap="square">
            <a:spAutoFit/>
          </a:bodyPr>
          <a:lstStyle/>
          <a:p>
            <a:pPr indent="457200" algn="just">
              <a:lnSpc>
                <a:spcPct val="150000"/>
              </a:lnSpc>
            </a:pPr>
            <a:r>
              <a:rPr lang="ca-ES" sz="1600" dirty="0">
                <a:latin typeface="Arial" panose="020B0604020202020204" pitchFamily="34" charset="0"/>
                <a:ea typeface="Times New Roman" panose="02020603050405020304" pitchFamily="18" charset="0"/>
                <a:cs typeface="Arial" panose="020B0604020202020204" pitchFamily="34" charset="0"/>
              </a:rPr>
              <a:t>Privats de sacrifici, estem davant d’una alternativa inevitable: o reconèixer la veritat del cristianisme o contribuir al creixement de la violència </a:t>
            </a:r>
            <a:r>
              <a:rPr lang="ca-ES" sz="1600" i="1" dirty="0">
                <a:latin typeface="Arial" panose="020B0604020202020204" pitchFamily="34" charset="0"/>
                <a:ea typeface="Times New Roman" panose="02020603050405020304" pitchFamily="18" charset="0"/>
                <a:cs typeface="Arial" panose="020B0604020202020204" pitchFamily="34" charset="0"/>
              </a:rPr>
              <a:t>(</a:t>
            </a:r>
            <a:r>
              <a:rPr lang="ca-ES" sz="1600" i="1" dirty="0" err="1">
                <a:latin typeface="Arial" panose="020B0604020202020204" pitchFamily="34" charset="0"/>
                <a:ea typeface="Times New Roman" panose="02020603050405020304" pitchFamily="18" charset="0"/>
                <a:cs typeface="Arial" panose="020B0604020202020204" pitchFamily="34" charset="0"/>
              </a:rPr>
              <a:t>montée</a:t>
            </a:r>
            <a:r>
              <a:rPr lang="ca-ES" sz="1600" i="1" dirty="0">
                <a:latin typeface="Arial" panose="020B0604020202020204" pitchFamily="34" charset="0"/>
                <a:ea typeface="Times New Roman" panose="02020603050405020304" pitchFamily="18" charset="0"/>
                <a:cs typeface="Arial" panose="020B0604020202020204" pitchFamily="34" charset="0"/>
              </a:rPr>
              <a:t> </a:t>
            </a:r>
            <a:r>
              <a:rPr lang="ca-ES" sz="1600" i="1" dirty="0" err="1">
                <a:latin typeface="Arial" panose="020B0604020202020204" pitchFamily="34" charset="0"/>
                <a:ea typeface="Times New Roman" panose="02020603050405020304" pitchFamily="18" charset="0"/>
                <a:cs typeface="Arial" panose="020B0604020202020204" pitchFamily="34" charset="0"/>
              </a:rPr>
              <a:t>aux</a:t>
            </a:r>
            <a:r>
              <a:rPr lang="ca-ES" sz="1600" i="1" dirty="0">
                <a:latin typeface="Arial" panose="020B0604020202020204" pitchFamily="34" charset="0"/>
                <a:ea typeface="Times New Roman" panose="02020603050405020304" pitchFamily="18" charset="0"/>
                <a:cs typeface="Arial" panose="020B0604020202020204" pitchFamily="34" charset="0"/>
              </a:rPr>
              <a:t> </a:t>
            </a:r>
            <a:r>
              <a:rPr lang="ca-ES" sz="1600" i="1" dirty="0" err="1">
                <a:latin typeface="Arial" panose="020B0604020202020204" pitchFamily="34" charset="0"/>
                <a:ea typeface="Times New Roman" panose="02020603050405020304" pitchFamily="18" charset="0"/>
                <a:cs typeface="Arial" panose="020B0604020202020204" pitchFamily="34" charset="0"/>
              </a:rPr>
              <a:t>extrêmes</a:t>
            </a:r>
            <a:r>
              <a:rPr lang="ca-ES" sz="1600" dirty="0">
                <a:latin typeface="Arial" panose="020B0604020202020204" pitchFamily="34" charset="0"/>
                <a:ea typeface="Times New Roman" panose="02020603050405020304" pitchFamily="18" charset="0"/>
                <a:cs typeface="Arial" panose="020B0604020202020204" pitchFamily="34" charset="0"/>
              </a:rPr>
              <a:t>) rebutjant la Revelació.</a:t>
            </a:r>
          </a:p>
          <a:p>
            <a:pPr indent="457200" algn="r"/>
            <a:r>
              <a:rPr lang="ca-ES" sz="1600" i="1" dirty="0" err="1">
                <a:latin typeface="Arial" panose="020B0604020202020204" pitchFamily="34" charset="0"/>
                <a:ea typeface="Times New Roman" panose="02020603050405020304" pitchFamily="18" charset="0"/>
                <a:cs typeface="Arial" panose="020B0604020202020204" pitchFamily="34" charset="0"/>
              </a:rPr>
              <a:t>Achever</a:t>
            </a:r>
            <a:r>
              <a:rPr lang="ca-ES" sz="1600" i="1" dirty="0">
                <a:latin typeface="Arial" panose="020B0604020202020204" pitchFamily="34" charset="0"/>
                <a:ea typeface="Times New Roman" panose="02020603050405020304" pitchFamily="18" charset="0"/>
                <a:cs typeface="Arial" panose="020B0604020202020204" pitchFamily="34" charset="0"/>
              </a:rPr>
              <a:t> </a:t>
            </a:r>
            <a:r>
              <a:rPr lang="ca-ES" sz="1600" i="1" dirty="0" err="1">
                <a:latin typeface="Arial" panose="020B0604020202020204" pitchFamily="34" charset="0"/>
                <a:ea typeface="Times New Roman" panose="02020603050405020304" pitchFamily="18" charset="0"/>
                <a:cs typeface="Arial" panose="020B0604020202020204" pitchFamily="34" charset="0"/>
              </a:rPr>
              <a:t>Clausewitz</a:t>
            </a:r>
            <a:r>
              <a:rPr lang="ca-ES" sz="1600" i="1" dirty="0">
                <a:latin typeface="Arial" panose="020B0604020202020204" pitchFamily="34" charset="0"/>
                <a:ea typeface="Times New Roman" panose="02020603050405020304" pitchFamily="18" charset="0"/>
                <a:cs typeface="Arial" panose="020B0604020202020204" pitchFamily="34" charset="0"/>
              </a:rPr>
              <a:t>,</a:t>
            </a:r>
            <a:r>
              <a:rPr lang="ca-ES" sz="1600" dirty="0">
                <a:latin typeface="Arial" panose="020B0604020202020204" pitchFamily="34" charset="0"/>
                <a:ea typeface="Times New Roman" panose="02020603050405020304" pitchFamily="18" charset="0"/>
                <a:cs typeface="Arial" panose="020B0604020202020204" pitchFamily="34" charset="0"/>
              </a:rPr>
              <a:t> </a:t>
            </a:r>
            <a:r>
              <a:rPr lang="ca-ES" sz="1600" dirty="0" err="1">
                <a:latin typeface="Arial" panose="020B0604020202020204" pitchFamily="34" charset="0"/>
                <a:ea typeface="Times New Roman" panose="02020603050405020304" pitchFamily="18" charset="0"/>
                <a:cs typeface="Arial" panose="020B0604020202020204" pitchFamily="34" charset="0"/>
              </a:rPr>
              <a:t>p</a:t>
            </a:r>
            <a:r>
              <a:rPr lang="ca-ES" sz="1600" dirty="0">
                <a:latin typeface="Arial" panose="020B0604020202020204" pitchFamily="34" charset="0"/>
                <a:ea typeface="Times New Roman" panose="02020603050405020304" pitchFamily="18" charset="0"/>
                <a:cs typeface="Arial" panose="020B0604020202020204" pitchFamily="34" charset="0"/>
              </a:rPr>
              <a:t> 188</a:t>
            </a:r>
          </a:p>
        </p:txBody>
      </p:sp>
      <p:sp>
        <p:nvSpPr>
          <p:cNvPr id="4" name="Rectangle 3">
            <a:extLst>
              <a:ext uri="{FF2B5EF4-FFF2-40B4-BE49-F238E27FC236}">
                <a16:creationId xmlns:a16="http://schemas.microsoft.com/office/drawing/2014/main" id="{947F1819-77B2-A34C-99C9-4C9FE3B5762F}"/>
              </a:ext>
            </a:extLst>
          </p:cNvPr>
          <p:cNvSpPr/>
          <p:nvPr/>
        </p:nvSpPr>
        <p:spPr>
          <a:xfrm>
            <a:off x="528639" y="4983987"/>
            <a:ext cx="11401424" cy="1431161"/>
          </a:xfrm>
          <a:prstGeom prst="rect">
            <a:avLst/>
          </a:prstGeom>
        </p:spPr>
        <p:txBody>
          <a:bodyPr wrap="square">
            <a:spAutoFit/>
          </a:bodyPr>
          <a:lstStyle/>
          <a:p>
            <a:pPr indent="457200" algn="just">
              <a:lnSpc>
                <a:spcPct val="150000"/>
              </a:lnSpc>
            </a:pPr>
            <a:r>
              <a:rPr lang="ca-ES" sz="1600" dirty="0">
                <a:latin typeface="Arial" panose="020B0604020202020204" pitchFamily="34" charset="0"/>
                <a:ea typeface="Times New Roman" panose="02020603050405020304" pitchFamily="18" charset="0"/>
                <a:cs typeface="Arial" panose="020B0604020202020204" pitchFamily="34" charset="0"/>
              </a:rPr>
              <a:t>Ens trobem doncs en el moment de les tries decisives: no hi haurà cap institució, cap ritual, cap diferència per ordenar els nostres comportaments. Ens hem de destruir o estimar-nos, i els homes ––ens ho temem–– preferiran destruir-se.</a:t>
            </a:r>
            <a:r>
              <a:rPr lang="ca-ES" dirty="0">
                <a:latin typeface="Times New Roman" panose="02020603050405020304" pitchFamily="18" charset="0"/>
                <a:ea typeface="Times New Roman" panose="02020603050405020304" pitchFamily="18" charset="0"/>
                <a:cs typeface="Times New Roman" panose="02020603050405020304" pitchFamily="18" charset="0"/>
              </a:rPr>
              <a:t> </a:t>
            </a:r>
          </a:p>
          <a:p>
            <a:pPr indent="457200" algn="just"/>
            <a:endParaRPr lang="ca-ES" sz="2000" i="1"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r"/>
            <a:r>
              <a:rPr lang="ca-ES" sz="1600" i="1" dirty="0" err="1">
                <a:latin typeface="Arial" panose="020B0604020202020204" pitchFamily="34" charset="0"/>
                <a:ea typeface="Times New Roman" panose="02020603050405020304" pitchFamily="18" charset="0"/>
                <a:cs typeface="Arial" panose="020B0604020202020204" pitchFamily="34" charset="0"/>
              </a:rPr>
              <a:t>Achever</a:t>
            </a:r>
            <a:r>
              <a:rPr lang="ca-ES" sz="1600" i="1" dirty="0">
                <a:latin typeface="Arial" panose="020B0604020202020204" pitchFamily="34" charset="0"/>
                <a:ea typeface="Times New Roman" panose="02020603050405020304" pitchFamily="18" charset="0"/>
                <a:cs typeface="Arial" panose="020B0604020202020204" pitchFamily="34" charset="0"/>
              </a:rPr>
              <a:t> </a:t>
            </a:r>
            <a:r>
              <a:rPr lang="ca-ES" sz="1600" i="1" dirty="0" err="1">
                <a:latin typeface="Arial" panose="020B0604020202020204" pitchFamily="34" charset="0"/>
                <a:ea typeface="Times New Roman" panose="02020603050405020304" pitchFamily="18" charset="0"/>
                <a:cs typeface="Arial" panose="020B0604020202020204" pitchFamily="34" charset="0"/>
              </a:rPr>
              <a:t>Clausewitz</a:t>
            </a:r>
            <a:r>
              <a:rPr lang="ca-ES" sz="1600" i="1" dirty="0">
                <a:latin typeface="Arial" panose="020B0604020202020204" pitchFamily="34" charset="0"/>
                <a:ea typeface="Times New Roman" panose="02020603050405020304" pitchFamily="18" charset="0"/>
                <a:cs typeface="Arial" panose="020B0604020202020204" pitchFamily="34" charset="0"/>
              </a:rPr>
              <a:t>, </a:t>
            </a:r>
            <a:r>
              <a:rPr lang="ca-ES" sz="1600" dirty="0" err="1">
                <a:latin typeface="Arial" panose="020B0604020202020204" pitchFamily="34" charset="0"/>
                <a:ea typeface="Times New Roman" panose="02020603050405020304" pitchFamily="18" charset="0"/>
                <a:cs typeface="Arial" panose="020B0604020202020204" pitchFamily="34" charset="0"/>
              </a:rPr>
              <a:t>p</a:t>
            </a:r>
            <a:r>
              <a:rPr lang="ca-ES" sz="1600" dirty="0">
                <a:latin typeface="Arial" panose="020B0604020202020204" pitchFamily="34" charset="0"/>
                <a:ea typeface="Times New Roman" panose="02020603050405020304" pitchFamily="18" charset="0"/>
                <a:cs typeface="Arial" panose="020B0604020202020204" pitchFamily="34" charset="0"/>
              </a:rPr>
              <a:t> 102.</a:t>
            </a:r>
            <a:endParaRPr lang="ca-ES" sz="16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8902D2AB-E3DB-404E-A7B3-C80776697828}"/>
              </a:ext>
            </a:extLst>
          </p:cNvPr>
          <p:cNvSpPr/>
          <p:nvPr/>
        </p:nvSpPr>
        <p:spPr>
          <a:xfrm>
            <a:off x="442914" y="40073"/>
            <a:ext cx="11306172" cy="1708673"/>
          </a:xfrm>
          <a:prstGeom prst="rect">
            <a:avLst/>
          </a:prstGeom>
        </p:spPr>
        <p:txBody>
          <a:bodyPr wrap="square">
            <a:spAutoFit/>
          </a:bodyPr>
          <a:lstStyle/>
          <a:p>
            <a:pPr indent="449580" algn="just"/>
            <a:r>
              <a:rPr lang="es-ES" sz="1200" dirty="0">
                <a:latin typeface="Times New Roman" panose="02020603050405020304" pitchFamily="18" charset="0"/>
                <a:ea typeface="Times New Roman" panose="02020603050405020304" pitchFamily="18" charset="0"/>
              </a:rPr>
              <a:t> </a:t>
            </a:r>
            <a:endParaRPr lang="fr-FR" sz="1200" dirty="0">
              <a:latin typeface="Times New Roman" panose="02020603050405020304" pitchFamily="18" charset="0"/>
              <a:ea typeface="Times New Roman" panose="02020603050405020304" pitchFamily="18" charset="0"/>
            </a:endParaRPr>
          </a:p>
          <a:p>
            <a:pPr indent="457200" algn="just">
              <a:lnSpc>
                <a:spcPct val="150000"/>
              </a:lnSpc>
            </a:pPr>
            <a:r>
              <a:rPr lang="ca-ES" sz="1600" dirty="0">
                <a:effectLst/>
                <a:latin typeface="Arial" panose="020B0604020202020204" pitchFamily="34" charset="0"/>
                <a:ea typeface="Times New Roman" panose="02020603050405020304" pitchFamily="18" charset="0"/>
                <a:cs typeface="Arial" panose="020B0604020202020204" pitchFamily="34" charset="0"/>
              </a:rPr>
              <a:t>Al fons de totes les coses, hi ha sempre l’orgull humà o Déu, és a dir, les dues formes de la llibertat. És l’orgull qui manté ocults els records molestos; és l’orgull qui ens separa de nosaltres mateixos i de l’altre; les neurosi individuals i les estructures socials opressives són, essencialment, orgull endurit, petrificat.</a:t>
            </a:r>
          </a:p>
          <a:p>
            <a:pPr indent="457200" algn="r">
              <a:lnSpc>
                <a:spcPct val="150000"/>
              </a:lnSpc>
            </a:pPr>
            <a:r>
              <a:rPr lang="ca-ES" sz="1600" i="1" dirty="0">
                <a:latin typeface="Arial" panose="020B0604020202020204" pitchFamily="34" charset="0"/>
                <a:ea typeface="Times New Roman" panose="02020603050405020304" pitchFamily="18" charset="0"/>
                <a:cs typeface="Arial" panose="020B0604020202020204" pitchFamily="34" charset="0"/>
              </a:rPr>
              <a:t>Du </a:t>
            </a:r>
            <a:r>
              <a:rPr lang="ca-ES" sz="1600" i="1" dirty="0" err="1">
                <a:latin typeface="Arial" panose="020B0604020202020204" pitchFamily="34" charset="0"/>
                <a:ea typeface="Times New Roman" panose="02020603050405020304" pitchFamily="18" charset="0"/>
                <a:cs typeface="Arial" panose="020B0604020202020204" pitchFamily="34" charset="0"/>
              </a:rPr>
              <a:t>double</a:t>
            </a:r>
            <a:r>
              <a:rPr lang="ca-ES" sz="1600" i="1" dirty="0">
                <a:latin typeface="Arial" panose="020B0604020202020204" pitchFamily="34" charset="0"/>
                <a:ea typeface="Times New Roman" panose="02020603050405020304" pitchFamily="18" charset="0"/>
                <a:cs typeface="Arial" panose="020B0604020202020204" pitchFamily="34" charset="0"/>
              </a:rPr>
              <a:t> </a:t>
            </a:r>
            <a:r>
              <a:rPr lang="ca-ES" sz="1600" i="1" dirty="0" err="1">
                <a:latin typeface="Arial" panose="020B0604020202020204" pitchFamily="34" charset="0"/>
                <a:ea typeface="Times New Roman" panose="02020603050405020304" pitchFamily="18" charset="0"/>
                <a:cs typeface="Arial" panose="020B0604020202020204" pitchFamily="34" charset="0"/>
              </a:rPr>
              <a:t>à</a:t>
            </a:r>
            <a:r>
              <a:rPr lang="ca-ES" sz="1600" i="1" dirty="0">
                <a:latin typeface="Arial" panose="020B0604020202020204" pitchFamily="34" charset="0"/>
                <a:ea typeface="Times New Roman" panose="02020603050405020304" pitchFamily="18" charset="0"/>
                <a:cs typeface="Arial" panose="020B0604020202020204" pitchFamily="34" charset="0"/>
              </a:rPr>
              <a:t> </a:t>
            </a:r>
            <a:r>
              <a:rPr lang="ca-ES" sz="1600" i="1" dirty="0" err="1">
                <a:latin typeface="Arial" panose="020B0604020202020204" pitchFamily="34" charset="0"/>
                <a:ea typeface="Times New Roman" panose="02020603050405020304" pitchFamily="18" charset="0"/>
                <a:cs typeface="Arial" panose="020B0604020202020204" pitchFamily="34" charset="0"/>
              </a:rPr>
              <a:t>l’unité</a:t>
            </a:r>
            <a:r>
              <a:rPr lang="ca-ES" sz="1600" i="1" dirty="0">
                <a:latin typeface="Arial" panose="020B0604020202020204" pitchFamily="34" charset="0"/>
                <a:ea typeface="Times New Roman" panose="02020603050405020304" pitchFamily="18" charset="0"/>
                <a:cs typeface="Arial" panose="020B0604020202020204" pitchFamily="34" charset="0"/>
              </a:rPr>
              <a:t>, </a:t>
            </a:r>
            <a:r>
              <a:rPr lang="ca-ES" sz="1600" dirty="0" err="1">
                <a:latin typeface="Arial" panose="020B0604020202020204" pitchFamily="34" charset="0"/>
                <a:ea typeface="Times New Roman" panose="02020603050405020304" pitchFamily="18" charset="0"/>
                <a:cs typeface="Arial" panose="020B0604020202020204" pitchFamily="34" charset="0"/>
              </a:rPr>
              <a:t>p</a:t>
            </a:r>
            <a:r>
              <a:rPr lang="ca-ES" sz="1600" dirty="0">
                <a:latin typeface="Arial" panose="020B0604020202020204" pitchFamily="34" charset="0"/>
                <a:ea typeface="Times New Roman" panose="02020603050405020304" pitchFamily="18" charset="0"/>
                <a:cs typeface="Arial" panose="020B0604020202020204" pitchFamily="34" charset="0"/>
              </a:rPr>
              <a:t> 109</a:t>
            </a:r>
            <a:endParaRPr lang="ca-ES"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13096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CDFBEF-BA04-0F45-B31A-8CA310613D8C}"/>
              </a:ext>
            </a:extLst>
          </p:cNvPr>
          <p:cNvSpPr txBox="1"/>
          <p:nvPr/>
        </p:nvSpPr>
        <p:spPr>
          <a:xfrm>
            <a:off x="628650" y="2300288"/>
            <a:ext cx="11161945" cy="2492990"/>
          </a:xfrm>
          <a:prstGeom prst="rect">
            <a:avLst/>
          </a:prstGeom>
          <a:noFill/>
        </p:spPr>
        <p:txBody>
          <a:bodyPr wrap="square" rtlCol="0">
            <a:spAutoFit/>
          </a:bodyPr>
          <a:lstStyle/>
          <a:p>
            <a:pPr algn="just">
              <a:lnSpc>
                <a:spcPct val="150000"/>
              </a:lnSpc>
            </a:pPr>
            <a:r>
              <a:rPr lang="ca-ES" sz="1600" dirty="0">
                <a:latin typeface="Arial" panose="020B0604020202020204" pitchFamily="34" charset="0"/>
                <a:cs typeface="Arial" panose="020B0604020202020204" pitchFamily="34" charset="0"/>
              </a:rPr>
              <a:t>	El Crist, darrer profeta, posa doncs a la humanitat davant d’una alternativa terrible: o continuar a no voler veure que el duel regeix subterràniament el conjunt de les activitats humanes, o escapar a aquesta lògica oculta en benefici d’una altra, la de l’amor, de la reciprocitat positiva. És des d’aquest punt de vista interessant veure fins a quin punt la </a:t>
            </a:r>
            <a:r>
              <a:rPr lang="ca-ES" sz="1600" b="1" dirty="0">
                <a:latin typeface="Arial" panose="020B0604020202020204" pitchFamily="34" charset="0"/>
                <a:cs typeface="Arial" panose="020B0604020202020204" pitchFamily="34" charset="0"/>
              </a:rPr>
              <a:t>reciprocitat negativa </a:t>
            </a:r>
            <a:r>
              <a:rPr lang="ca-ES" sz="1600" dirty="0">
                <a:latin typeface="Arial" panose="020B0604020202020204" pitchFamily="34" charset="0"/>
                <a:cs typeface="Arial" panose="020B0604020202020204" pitchFamily="34" charset="0"/>
              </a:rPr>
              <a:t>i la </a:t>
            </a:r>
            <a:r>
              <a:rPr lang="ca-ES" sz="1600" b="1" dirty="0">
                <a:latin typeface="Arial" panose="020B0604020202020204" pitchFamily="34" charset="0"/>
                <a:cs typeface="Arial" panose="020B0604020202020204" pitchFamily="34" charset="0"/>
              </a:rPr>
              <a:t>reciprocitat positiva </a:t>
            </a:r>
            <a:r>
              <a:rPr lang="ca-ES" sz="1600" dirty="0">
                <a:latin typeface="Arial" panose="020B0604020202020204" pitchFamily="34" charset="0"/>
                <a:cs typeface="Arial" panose="020B0604020202020204" pitchFamily="34" charset="0"/>
              </a:rPr>
              <a:t>es semblen: és gairebé el mateix tipus </a:t>
            </a:r>
            <a:r>
              <a:rPr lang="ca-ES" sz="1600" dirty="0" err="1">
                <a:latin typeface="Arial" panose="020B0604020202020204" pitchFamily="34" charset="0"/>
                <a:cs typeface="Arial" panose="020B0604020202020204" pitchFamily="34" charset="0"/>
              </a:rPr>
              <a:t>d’indiferenciació</a:t>
            </a:r>
            <a:r>
              <a:rPr lang="ca-ES" sz="1600" dirty="0">
                <a:latin typeface="Arial" panose="020B0604020202020204" pitchFamily="34" charset="0"/>
                <a:cs typeface="Arial" panose="020B0604020202020204" pitchFamily="34" charset="0"/>
              </a:rPr>
              <a:t>, i de l’una a l’altra hi ha no obstant la salvació del món! Heus aquí la paradoxa que ens cal pensar.</a:t>
            </a:r>
          </a:p>
          <a:p>
            <a:pPr algn="r"/>
            <a:r>
              <a:rPr lang="ca-ES" i="1" dirty="0" err="1"/>
              <a:t>Achever</a:t>
            </a:r>
            <a:r>
              <a:rPr lang="ca-ES" i="1" dirty="0"/>
              <a:t> </a:t>
            </a:r>
            <a:r>
              <a:rPr lang="ca-ES" i="1" dirty="0" err="1"/>
              <a:t>Clausewitz</a:t>
            </a:r>
            <a:r>
              <a:rPr lang="ca-ES" i="1" dirty="0"/>
              <a:t>, </a:t>
            </a:r>
            <a:r>
              <a:rPr lang="ca-ES" dirty="0" err="1"/>
              <a:t>p</a:t>
            </a:r>
            <a:r>
              <a:rPr lang="ca-ES" dirty="0"/>
              <a:t> 124.</a:t>
            </a:r>
          </a:p>
          <a:p>
            <a:endParaRPr lang="ca-ES" dirty="0"/>
          </a:p>
        </p:txBody>
      </p:sp>
      <p:cxnSp>
        <p:nvCxnSpPr>
          <p:cNvPr id="6" name="Straight Arrow Connector 5">
            <a:extLst>
              <a:ext uri="{FF2B5EF4-FFF2-40B4-BE49-F238E27FC236}">
                <a16:creationId xmlns:a16="http://schemas.microsoft.com/office/drawing/2014/main" id="{25E8D98E-D409-BD42-ADF9-5FDCB3209BFA}"/>
              </a:ext>
            </a:extLst>
          </p:cNvPr>
          <p:cNvCxnSpPr/>
          <p:nvPr/>
        </p:nvCxnSpPr>
        <p:spPr>
          <a:xfrm flipV="1">
            <a:off x="1285875" y="1228725"/>
            <a:ext cx="0" cy="23288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a:extLst>
              <a:ext uri="{FF2B5EF4-FFF2-40B4-BE49-F238E27FC236}">
                <a16:creationId xmlns:a16="http://schemas.microsoft.com/office/drawing/2014/main" id="{C150B91F-AF10-6645-98ED-D20530D2D7EA}"/>
              </a:ext>
            </a:extLst>
          </p:cNvPr>
          <p:cNvCxnSpPr/>
          <p:nvPr/>
        </p:nvCxnSpPr>
        <p:spPr>
          <a:xfrm>
            <a:off x="4114800" y="3714750"/>
            <a:ext cx="0" cy="17287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8A8364A8-B940-F04A-86C9-A74C9E21B7A2}"/>
              </a:ext>
            </a:extLst>
          </p:cNvPr>
          <p:cNvSpPr/>
          <p:nvPr/>
        </p:nvSpPr>
        <p:spPr>
          <a:xfrm>
            <a:off x="1599522" y="586492"/>
            <a:ext cx="6096000" cy="785343"/>
          </a:xfrm>
          <a:prstGeom prst="rect">
            <a:avLst/>
          </a:prstGeom>
        </p:spPr>
        <p:txBody>
          <a:bodyPr>
            <a:spAutoFit/>
          </a:bodyPr>
          <a:lstStyle/>
          <a:p>
            <a:pPr>
              <a:lnSpc>
                <a:spcPct val="150000"/>
              </a:lnSpc>
            </a:pPr>
            <a:r>
              <a:rPr lang="ca-ES" sz="1600" dirty="0">
                <a:solidFill>
                  <a:srgbClr val="000000"/>
                </a:solidFill>
                <a:latin typeface="Arial" panose="020B0604020202020204" pitchFamily="34" charset="0"/>
                <a:cs typeface="Arial" panose="020B0604020202020204" pitchFamily="34" charset="0"/>
              </a:rPr>
              <a:t>No tinguis compassió del culpable: vida per vida, ull per ull, dent per dent, mà per mà, peu per peu. </a:t>
            </a:r>
            <a:r>
              <a:rPr lang="ca-ES" sz="1600" dirty="0" err="1">
                <a:solidFill>
                  <a:srgbClr val="000000"/>
                </a:solidFill>
                <a:latin typeface="Arial" panose="020B0604020202020204" pitchFamily="34" charset="0"/>
                <a:cs typeface="Arial" panose="020B0604020202020204" pitchFamily="34" charset="0"/>
              </a:rPr>
              <a:t>Dt</a:t>
            </a:r>
            <a:r>
              <a:rPr lang="ca-ES" sz="1600" dirty="0">
                <a:solidFill>
                  <a:srgbClr val="000000"/>
                </a:solidFill>
                <a:latin typeface="Arial" panose="020B0604020202020204" pitchFamily="34" charset="0"/>
                <a:cs typeface="Arial" panose="020B0604020202020204" pitchFamily="34" charset="0"/>
              </a:rPr>
              <a:t> 19, 21</a:t>
            </a:r>
            <a:endParaRPr lang="ca-ES" sz="1600"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E85A9C8C-F736-904A-B7E2-C2DCEA92CF76}"/>
              </a:ext>
            </a:extLst>
          </p:cNvPr>
          <p:cNvSpPr/>
          <p:nvPr/>
        </p:nvSpPr>
        <p:spPr>
          <a:xfrm>
            <a:off x="628650" y="5360684"/>
            <a:ext cx="6096000" cy="785343"/>
          </a:xfrm>
          <a:prstGeom prst="rect">
            <a:avLst/>
          </a:prstGeom>
        </p:spPr>
        <p:txBody>
          <a:bodyPr>
            <a:spAutoFit/>
          </a:bodyPr>
          <a:lstStyle/>
          <a:p>
            <a:pPr>
              <a:lnSpc>
                <a:spcPct val="150000"/>
              </a:lnSpc>
            </a:pPr>
            <a:r>
              <a:rPr lang="ca-ES" sz="1600" dirty="0">
                <a:solidFill>
                  <a:srgbClr val="000000"/>
                </a:solidFill>
                <a:latin typeface="Arial" panose="020B0604020202020204" pitchFamily="34" charset="0"/>
                <a:cs typeface="Arial" panose="020B0604020202020204" pitchFamily="34" charset="0"/>
              </a:rPr>
              <a:t>Feu als altres tot allò que voleu que ells us facin; aquest és el resum de la Llei i els Profetes. </a:t>
            </a:r>
            <a:r>
              <a:rPr lang="ca-ES" sz="1600" dirty="0" err="1">
                <a:solidFill>
                  <a:srgbClr val="000000"/>
                </a:solidFill>
                <a:latin typeface="Arial" panose="020B0604020202020204" pitchFamily="34" charset="0"/>
                <a:cs typeface="Arial" panose="020B0604020202020204" pitchFamily="34" charset="0"/>
              </a:rPr>
              <a:t>Mt</a:t>
            </a:r>
            <a:r>
              <a:rPr lang="ca-ES" sz="1600" dirty="0">
                <a:solidFill>
                  <a:srgbClr val="000000"/>
                </a:solidFill>
                <a:latin typeface="Arial" panose="020B0604020202020204" pitchFamily="34" charset="0"/>
                <a:cs typeface="Arial" panose="020B0604020202020204" pitchFamily="34" charset="0"/>
              </a:rPr>
              <a:t> 7, 12</a:t>
            </a:r>
            <a:endParaRPr lang="ca-ES" sz="16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87A5833C-DCAC-C24C-A423-34C2DE78DBB1}"/>
              </a:ext>
            </a:extLst>
          </p:cNvPr>
          <p:cNvSpPr/>
          <p:nvPr/>
        </p:nvSpPr>
        <p:spPr>
          <a:xfrm>
            <a:off x="6457950" y="5080011"/>
            <a:ext cx="5591851" cy="1569660"/>
          </a:xfrm>
          <a:prstGeom prst="rect">
            <a:avLst/>
          </a:prstGeom>
        </p:spPr>
        <p:txBody>
          <a:bodyPr wrap="square">
            <a:spAutoFit/>
          </a:bodyPr>
          <a:lstStyle/>
          <a:p>
            <a:pPr marL="540385" indent="457200" algn="just">
              <a:spcBef>
                <a:spcPts val="600"/>
              </a:spcBef>
              <a:spcAft>
                <a:spcPts val="600"/>
              </a:spcAft>
            </a:pPr>
            <a:r>
              <a:rPr lang="ca-ES" sz="1400" dirty="0">
                <a:latin typeface="Arial" panose="020B0604020202020204" pitchFamily="34" charset="0"/>
                <a:ea typeface="MS Mincho" panose="02020609040205080304" pitchFamily="49" charset="-128"/>
                <a:cs typeface="Times New Roman" panose="02020603050405020304" pitchFamily="18" charset="0"/>
              </a:rPr>
              <a:t>Les relacions humanes són una </a:t>
            </a:r>
            <a:r>
              <a:rPr lang="ca-ES" sz="1400" i="1" dirty="0">
                <a:latin typeface="Arial" panose="020B0604020202020204" pitchFamily="34" charset="0"/>
                <a:ea typeface="MS Mincho" panose="02020609040205080304" pitchFamily="49" charset="-128"/>
                <a:cs typeface="Times New Roman" panose="02020603050405020304" pitchFamily="18" charset="0"/>
              </a:rPr>
              <a:t>doble imitació perpètua</a:t>
            </a:r>
            <a:r>
              <a:rPr lang="ca-ES" sz="1400" dirty="0">
                <a:latin typeface="Arial" panose="020B0604020202020204" pitchFamily="34" charset="0"/>
                <a:ea typeface="MS Mincho" panose="02020609040205080304" pitchFamily="49" charset="-128"/>
                <a:cs typeface="Times New Roman" panose="02020603050405020304" pitchFamily="18" charset="0"/>
              </a:rPr>
              <a:t> perfectament definida pel mot tan poc transparent de </a:t>
            </a:r>
            <a:r>
              <a:rPr lang="ca-ES" sz="1400" i="1" dirty="0">
                <a:latin typeface="Arial" panose="020B0604020202020204" pitchFamily="34" charset="0"/>
                <a:ea typeface="MS Mincho" panose="02020609040205080304" pitchFamily="49" charset="-128"/>
                <a:cs typeface="Times New Roman" panose="02020603050405020304" pitchFamily="18" charset="0"/>
              </a:rPr>
              <a:t>reciprocitat.</a:t>
            </a:r>
            <a:r>
              <a:rPr lang="ca-ES" sz="1400" dirty="0">
                <a:latin typeface="Arial" panose="020B0604020202020204" pitchFamily="34" charset="0"/>
                <a:ea typeface="MS Mincho" panose="02020609040205080304" pitchFamily="49" charset="-128"/>
                <a:cs typeface="Times New Roman" panose="02020603050405020304" pitchFamily="18" charset="0"/>
              </a:rPr>
              <a:t> La relació pot ser  bonhomiosa i pacífica com pot ser malèvola i bel·licosa, sempre sense deixar de ser, cosa estranya, recíproca</a:t>
            </a:r>
            <a:r>
              <a:rPr lang="ca-ES" sz="1600" dirty="0">
                <a:latin typeface="Arial" panose="020B0604020202020204" pitchFamily="34" charset="0"/>
                <a:ea typeface="MS Mincho" panose="02020609040205080304" pitchFamily="49" charset="-128"/>
                <a:cs typeface="Times New Roman" panose="02020603050405020304" pitchFamily="18" charset="0"/>
              </a:rPr>
              <a:t>.</a:t>
            </a:r>
          </a:p>
          <a:p>
            <a:pPr marL="540385" indent="457200" algn="r">
              <a:spcBef>
                <a:spcPts val="600"/>
              </a:spcBef>
              <a:spcAft>
                <a:spcPts val="600"/>
              </a:spcAft>
            </a:pPr>
            <a:r>
              <a:rPr lang="ca-ES" sz="1400" i="1" dirty="0" err="1">
                <a:latin typeface="Arial" panose="020B0604020202020204" pitchFamily="34" charset="0"/>
                <a:ea typeface="MS Mincho" panose="02020609040205080304" pitchFamily="49" charset="-128"/>
                <a:cs typeface="Times New Roman" panose="02020603050405020304" pitchFamily="18" charset="0"/>
              </a:rPr>
              <a:t>Celui</a:t>
            </a:r>
            <a:r>
              <a:rPr lang="ca-ES" sz="1400" i="1" dirty="0">
                <a:latin typeface="Arial" panose="020B0604020202020204" pitchFamily="34" charset="0"/>
                <a:ea typeface="MS Mincho" panose="02020609040205080304" pitchFamily="49" charset="-128"/>
                <a:cs typeface="Times New Roman" panose="02020603050405020304" pitchFamily="18" charset="0"/>
              </a:rPr>
              <a:t> par qui </a:t>
            </a:r>
            <a:r>
              <a:rPr lang="ca-ES" sz="1400" i="1" dirty="0" err="1">
                <a:latin typeface="Arial" panose="020B0604020202020204" pitchFamily="34" charset="0"/>
                <a:ea typeface="MS Mincho" panose="02020609040205080304" pitchFamily="49" charset="-128"/>
                <a:cs typeface="Times New Roman" panose="02020603050405020304" pitchFamily="18" charset="0"/>
              </a:rPr>
              <a:t>le</a:t>
            </a:r>
            <a:r>
              <a:rPr lang="ca-ES" sz="1400" i="1" dirty="0">
                <a:latin typeface="Arial" panose="020B0604020202020204" pitchFamily="34" charset="0"/>
                <a:ea typeface="MS Mincho" panose="02020609040205080304" pitchFamily="49" charset="-128"/>
                <a:cs typeface="Times New Roman" panose="02020603050405020304" pitchFamily="18" charset="0"/>
              </a:rPr>
              <a:t> </a:t>
            </a:r>
            <a:r>
              <a:rPr lang="ca-ES" sz="1400" i="1" dirty="0" err="1">
                <a:latin typeface="Arial" panose="020B0604020202020204" pitchFamily="34" charset="0"/>
                <a:ea typeface="MS Mincho" panose="02020609040205080304" pitchFamily="49" charset="-128"/>
                <a:cs typeface="Times New Roman" panose="02020603050405020304" pitchFamily="18" charset="0"/>
              </a:rPr>
              <a:t>scandale</a:t>
            </a:r>
            <a:r>
              <a:rPr lang="ca-ES" sz="1400" i="1" dirty="0">
                <a:latin typeface="Arial" panose="020B0604020202020204" pitchFamily="34" charset="0"/>
                <a:ea typeface="MS Mincho" panose="02020609040205080304" pitchFamily="49" charset="-128"/>
                <a:cs typeface="Times New Roman" panose="02020603050405020304" pitchFamily="18" charset="0"/>
              </a:rPr>
              <a:t> </a:t>
            </a:r>
            <a:r>
              <a:rPr lang="ca-ES" sz="1400" i="1" dirty="0" err="1">
                <a:latin typeface="Arial" panose="020B0604020202020204" pitchFamily="34" charset="0"/>
                <a:ea typeface="MS Mincho" panose="02020609040205080304" pitchFamily="49" charset="-128"/>
                <a:cs typeface="Times New Roman" panose="02020603050405020304" pitchFamily="18" charset="0"/>
              </a:rPr>
              <a:t>arrive</a:t>
            </a:r>
            <a:r>
              <a:rPr lang="ca-ES" sz="1400" i="1" dirty="0">
                <a:latin typeface="Arial" panose="020B0604020202020204" pitchFamily="34" charset="0"/>
                <a:ea typeface="MS Mincho" panose="02020609040205080304" pitchFamily="49" charset="-128"/>
                <a:cs typeface="Times New Roman" panose="02020603050405020304" pitchFamily="18" charset="0"/>
              </a:rPr>
              <a:t>, </a:t>
            </a:r>
            <a:r>
              <a:rPr lang="ca-ES" sz="1400" i="1" dirty="0" err="1">
                <a:latin typeface="Arial" panose="020B0604020202020204" pitchFamily="34" charset="0"/>
                <a:ea typeface="MS Mincho" panose="02020609040205080304" pitchFamily="49" charset="-128"/>
                <a:cs typeface="Times New Roman" panose="02020603050405020304" pitchFamily="18" charset="0"/>
              </a:rPr>
              <a:t>p</a:t>
            </a:r>
            <a:r>
              <a:rPr lang="ca-ES" sz="1400" i="1" dirty="0">
                <a:latin typeface="Arial" panose="020B0604020202020204" pitchFamily="34" charset="0"/>
                <a:ea typeface="MS Mincho" panose="02020609040205080304" pitchFamily="49" charset="-128"/>
                <a:cs typeface="Times New Roman" panose="02020603050405020304" pitchFamily="18" charset="0"/>
              </a:rPr>
              <a:t> 27</a:t>
            </a:r>
          </a:p>
        </p:txBody>
      </p:sp>
    </p:spTree>
    <p:extLst>
      <p:ext uri="{BB962C8B-B14F-4D97-AF65-F5344CB8AC3E}">
        <p14:creationId xmlns:p14="http://schemas.microsoft.com/office/powerpoint/2010/main" val="3996153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1D9C8D-A22D-5041-BD0C-D188313DCF3A}"/>
              </a:ext>
            </a:extLst>
          </p:cNvPr>
          <p:cNvSpPr txBox="1"/>
          <p:nvPr/>
        </p:nvSpPr>
        <p:spPr>
          <a:xfrm>
            <a:off x="1072837" y="955710"/>
            <a:ext cx="10046325" cy="2632003"/>
          </a:xfrm>
          <a:prstGeom prst="rect">
            <a:avLst/>
          </a:prstGeom>
          <a:noFill/>
        </p:spPr>
        <p:txBody>
          <a:bodyPr wrap="square" rtlCol="0">
            <a:spAutoFit/>
          </a:bodyPr>
          <a:lstStyle/>
          <a:p>
            <a:pPr algn="just">
              <a:lnSpc>
                <a:spcPct val="150000"/>
              </a:lnSpc>
            </a:pPr>
            <a:r>
              <a:rPr lang="ca-ES" sz="1600" dirty="0">
                <a:latin typeface="Arial" panose="020B0604020202020204" pitchFamily="34" charset="0"/>
                <a:cs typeface="Arial" panose="020B0604020202020204" pitchFamily="34" charset="0"/>
              </a:rPr>
              <a:t>... en realitat, dos mil anys no basten perquè la influència de la Passió penetri vertaderament dins del món, llisqui per tots els fenòmens victimaris, per tal que sigui desvetllada la no culpabilitat de les víctimes, la il·legitimitat de les persecucions i dels sistemes fonamentats en l’explotació dels uns sobre els altres... ras i curt: per tal que siguin desvetllats tots els sistemes de la violència que es van descomponent des de fa dos mil anys.</a:t>
            </a:r>
          </a:p>
          <a:p>
            <a:pPr algn="r">
              <a:lnSpc>
                <a:spcPct val="150000"/>
              </a:lnSpc>
            </a:pPr>
            <a:r>
              <a:rPr lang="ca-ES" sz="1600" i="1" dirty="0" err="1">
                <a:latin typeface="Arial" panose="020B0604020202020204" pitchFamily="34" charset="0"/>
                <a:cs typeface="Arial" panose="020B0604020202020204" pitchFamily="34" charset="0"/>
              </a:rPr>
              <a:t>Celui</a:t>
            </a:r>
            <a:r>
              <a:rPr lang="ca-ES" sz="1600" i="1" dirty="0">
                <a:latin typeface="Arial" panose="020B0604020202020204" pitchFamily="34" charset="0"/>
                <a:cs typeface="Arial" panose="020B0604020202020204" pitchFamily="34" charset="0"/>
              </a:rPr>
              <a:t> par qui </a:t>
            </a:r>
            <a:r>
              <a:rPr lang="ca-ES" sz="1600" i="1" dirty="0" err="1">
                <a:latin typeface="Arial" panose="020B0604020202020204" pitchFamily="34" charset="0"/>
                <a:cs typeface="Arial" panose="020B0604020202020204" pitchFamily="34" charset="0"/>
              </a:rPr>
              <a:t>le</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scandale</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arrive</a:t>
            </a:r>
            <a:r>
              <a:rPr lang="ca-ES" sz="1600" dirty="0">
                <a:latin typeface="Arial" panose="020B0604020202020204" pitchFamily="34" charset="0"/>
                <a:cs typeface="Arial" panose="020B0604020202020204" pitchFamily="34" charset="0"/>
              </a:rPr>
              <a:t>, </a:t>
            </a:r>
            <a:r>
              <a:rPr lang="ca-ES" sz="1600" dirty="0" err="1">
                <a:latin typeface="Arial" panose="020B0604020202020204" pitchFamily="34" charset="0"/>
                <a:cs typeface="Arial" panose="020B0604020202020204" pitchFamily="34" charset="0"/>
              </a:rPr>
              <a:t>p</a:t>
            </a:r>
            <a:r>
              <a:rPr lang="ca-ES" sz="1600" dirty="0">
                <a:latin typeface="Arial" panose="020B0604020202020204" pitchFamily="34" charset="0"/>
                <a:cs typeface="Arial" panose="020B0604020202020204" pitchFamily="34" charset="0"/>
              </a:rPr>
              <a:t> 110</a:t>
            </a:r>
            <a:endParaRPr lang="ca-ES" sz="1600" i="1" dirty="0">
              <a:latin typeface="Arial" panose="020B0604020202020204" pitchFamily="34" charset="0"/>
              <a:cs typeface="Arial" panose="020B0604020202020204" pitchFamily="34" charset="0"/>
            </a:endParaRPr>
          </a:p>
          <a:p>
            <a:pPr algn="just">
              <a:lnSpc>
                <a:spcPct val="150000"/>
              </a:lnSpc>
            </a:pPr>
            <a:endParaRPr lang="ca-ES" sz="16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6F0F8234-1725-B041-8025-15842DA07C41}"/>
              </a:ext>
            </a:extLst>
          </p:cNvPr>
          <p:cNvSpPr txBox="1"/>
          <p:nvPr/>
        </p:nvSpPr>
        <p:spPr>
          <a:xfrm>
            <a:off x="1003143" y="4014787"/>
            <a:ext cx="10185712" cy="1154675"/>
          </a:xfrm>
          <a:prstGeom prst="rect">
            <a:avLst/>
          </a:prstGeom>
          <a:noFill/>
        </p:spPr>
        <p:txBody>
          <a:bodyPr wrap="square" rtlCol="0">
            <a:spAutoFit/>
          </a:bodyPr>
          <a:lstStyle/>
          <a:p>
            <a:pPr indent="457200">
              <a:lnSpc>
                <a:spcPct val="150000"/>
              </a:lnSpc>
            </a:pPr>
            <a:r>
              <a:rPr lang="ca-ES" sz="1600" dirty="0">
                <a:latin typeface="Arial" panose="020B0604020202020204" pitchFamily="34" charset="0"/>
                <a:cs typeface="Arial" panose="020B0604020202020204" pitchFamily="34" charset="0"/>
              </a:rPr>
              <a:t>Més que mai, tinc la convicció que la història té un sentit; que aquest sentit és terrible; però que “als llocs de perill, creix també allò que salva”.</a:t>
            </a:r>
          </a:p>
          <a:p>
            <a:pPr indent="457200" algn="r">
              <a:lnSpc>
                <a:spcPct val="150000"/>
              </a:lnSpc>
            </a:pPr>
            <a:r>
              <a:rPr lang="ca-ES" sz="1600" i="1" dirty="0" err="1">
                <a:latin typeface="Arial" panose="020B0604020202020204" pitchFamily="34" charset="0"/>
                <a:cs typeface="Arial" panose="020B0604020202020204" pitchFamily="34" charset="0"/>
              </a:rPr>
              <a:t>Achever</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Clausewitz</a:t>
            </a:r>
            <a:r>
              <a:rPr lang="ca-ES" sz="1600" dirty="0">
                <a:latin typeface="Arial" panose="020B0604020202020204" pitchFamily="34" charset="0"/>
                <a:cs typeface="Arial" panose="020B0604020202020204" pitchFamily="34" charset="0"/>
              </a:rPr>
              <a:t>, </a:t>
            </a:r>
            <a:r>
              <a:rPr lang="ca-ES" sz="1600" dirty="0" err="1">
                <a:latin typeface="Arial" panose="020B0604020202020204" pitchFamily="34" charset="0"/>
                <a:cs typeface="Arial" panose="020B0604020202020204" pitchFamily="34" charset="0"/>
              </a:rPr>
              <a:t>p</a:t>
            </a:r>
            <a:r>
              <a:rPr lang="ca-ES" sz="1600" dirty="0">
                <a:latin typeface="Arial" panose="020B0604020202020204" pitchFamily="34" charset="0"/>
                <a:cs typeface="Arial" panose="020B0604020202020204" pitchFamily="34" charset="0"/>
              </a:rPr>
              <a:t> 23</a:t>
            </a:r>
            <a:endParaRPr lang="ca-ES" sz="1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1486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E8CDE9FE-1925-A249-9D09-F6878BC4D9F5}"/>
              </a:ext>
            </a:extLst>
          </p:cNvPr>
          <p:cNvCxnSpPr>
            <a:cxnSpLocks/>
          </p:cNvCxnSpPr>
          <p:nvPr/>
        </p:nvCxnSpPr>
        <p:spPr>
          <a:xfrm flipV="1">
            <a:off x="2400300" y="2771775"/>
            <a:ext cx="8229600" cy="6385"/>
          </a:xfrm>
          <a:prstGeom prst="line">
            <a:avLst/>
          </a:prstGeom>
          <a:ln w="38100">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89079882-6352-2C44-A281-271447FD3EE3}"/>
              </a:ext>
            </a:extLst>
          </p:cNvPr>
          <p:cNvSpPr txBox="1"/>
          <p:nvPr/>
        </p:nvSpPr>
        <p:spPr>
          <a:xfrm>
            <a:off x="575760" y="3154340"/>
            <a:ext cx="2566728"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1962: </a:t>
            </a:r>
            <a:r>
              <a:rPr lang="ca-ES" sz="1600" i="1" dirty="0">
                <a:latin typeface="Arial" panose="020B0604020202020204" pitchFamily="34" charset="0"/>
                <a:cs typeface="Arial" panose="020B0604020202020204" pitchFamily="34" charset="0"/>
              </a:rPr>
              <a:t>Del doble a la unitat</a:t>
            </a:r>
          </a:p>
        </p:txBody>
      </p:sp>
      <p:sp>
        <p:nvSpPr>
          <p:cNvPr id="18" name="TextBox 17">
            <a:extLst>
              <a:ext uri="{FF2B5EF4-FFF2-40B4-BE49-F238E27FC236}">
                <a16:creationId xmlns:a16="http://schemas.microsoft.com/office/drawing/2014/main" id="{D7AA9557-F1FC-184E-824A-342747A7C70C}"/>
              </a:ext>
            </a:extLst>
          </p:cNvPr>
          <p:cNvSpPr txBox="1"/>
          <p:nvPr/>
        </p:nvSpPr>
        <p:spPr>
          <a:xfrm>
            <a:off x="3608962" y="3134074"/>
            <a:ext cx="3116559"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1978: </a:t>
            </a:r>
            <a:r>
              <a:rPr lang="ca-ES" sz="1600" i="1" dirty="0">
                <a:latin typeface="Arial" panose="020B0604020202020204" pitchFamily="34" charset="0"/>
                <a:cs typeface="Arial" panose="020B0604020202020204" pitchFamily="34" charset="0"/>
              </a:rPr>
              <a:t>Les coses ocultes des de </a:t>
            </a:r>
          </a:p>
          <a:p>
            <a:r>
              <a:rPr lang="ca-ES" sz="1600" i="1" dirty="0">
                <a:latin typeface="Arial" panose="020B0604020202020204" pitchFamily="34" charset="0"/>
                <a:cs typeface="Arial" panose="020B0604020202020204" pitchFamily="34" charset="0"/>
              </a:rPr>
              <a:t>l’origen del món</a:t>
            </a:r>
            <a:endParaRPr lang="ca-ES" sz="1600" dirty="0">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23189724-B2E9-FE4A-BC44-35ED6D572CF8}"/>
              </a:ext>
            </a:extLst>
          </p:cNvPr>
          <p:cNvSpPr txBox="1"/>
          <p:nvPr/>
        </p:nvSpPr>
        <p:spPr>
          <a:xfrm>
            <a:off x="4002901" y="2164579"/>
            <a:ext cx="2145139"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1982: </a:t>
            </a:r>
            <a:r>
              <a:rPr lang="ca-ES" sz="1600" i="1" dirty="0">
                <a:latin typeface="Arial" panose="020B0604020202020204" pitchFamily="34" charset="0"/>
                <a:cs typeface="Arial" panose="020B0604020202020204" pitchFamily="34" charset="0"/>
              </a:rPr>
              <a:t>El boc emissari</a:t>
            </a:r>
            <a:endParaRPr lang="ca-ES" sz="1600"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6BDD3843-2FAB-4340-8319-39443BC43812}"/>
              </a:ext>
            </a:extLst>
          </p:cNvPr>
          <p:cNvSpPr txBox="1"/>
          <p:nvPr/>
        </p:nvSpPr>
        <p:spPr>
          <a:xfrm>
            <a:off x="4176956" y="1562444"/>
            <a:ext cx="2495442" cy="584775"/>
          </a:xfrm>
          <a:prstGeom prst="rect">
            <a:avLst/>
          </a:prstGeom>
          <a:noFill/>
        </p:spPr>
        <p:txBody>
          <a:bodyPr wrap="square" rtlCol="0">
            <a:spAutoFit/>
          </a:bodyPr>
          <a:lstStyle/>
          <a:p>
            <a:r>
              <a:rPr lang="ca-ES" sz="1600" dirty="0">
                <a:latin typeface="Arial" panose="020B0604020202020204" pitchFamily="34" charset="0"/>
                <a:cs typeface="Arial" panose="020B0604020202020204" pitchFamily="34" charset="0"/>
              </a:rPr>
              <a:t>1985: </a:t>
            </a:r>
            <a:r>
              <a:rPr lang="ca-ES" sz="1600" i="1" dirty="0">
                <a:latin typeface="Arial" panose="020B0604020202020204" pitchFamily="34" charset="0"/>
                <a:cs typeface="Arial" panose="020B0604020202020204" pitchFamily="34" charset="0"/>
              </a:rPr>
              <a:t>La ruta antiga dels</a:t>
            </a:r>
          </a:p>
          <a:p>
            <a:r>
              <a:rPr lang="ca-ES" sz="1600" i="1" dirty="0">
                <a:latin typeface="Arial" panose="020B0604020202020204" pitchFamily="34" charset="0"/>
                <a:cs typeface="Arial" panose="020B0604020202020204" pitchFamily="34" charset="0"/>
              </a:rPr>
              <a:t>homes perversos</a:t>
            </a:r>
            <a:endParaRPr lang="ca-ES" sz="1600" dirty="0">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8927BA63-EBE6-E540-9013-FB47B4FF4752}"/>
              </a:ext>
            </a:extLst>
          </p:cNvPr>
          <p:cNvSpPr txBox="1"/>
          <p:nvPr/>
        </p:nvSpPr>
        <p:spPr>
          <a:xfrm>
            <a:off x="5476193" y="3611022"/>
            <a:ext cx="242374"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 </a:t>
            </a:r>
          </a:p>
        </p:txBody>
      </p:sp>
      <p:sp>
        <p:nvSpPr>
          <p:cNvPr id="24" name="TextBox 23">
            <a:extLst>
              <a:ext uri="{FF2B5EF4-FFF2-40B4-BE49-F238E27FC236}">
                <a16:creationId xmlns:a16="http://schemas.microsoft.com/office/drawing/2014/main" id="{7AC1EA3B-9F74-8A42-B77D-065CC15351F6}"/>
              </a:ext>
            </a:extLst>
          </p:cNvPr>
          <p:cNvSpPr txBox="1"/>
          <p:nvPr/>
        </p:nvSpPr>
        <p:spPr>
          <a:xfrm>
            <a:off x="7546667" y="2066024"/>
            <a:ext cx="2377959"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1999: </a:t>
            </a:r>
            <a:r>
              <a:rPr lang="ca-ES" sz="1600" i="1" dirty="0">
                <a:latin typeface="Arial" panose="020B0604020202020204" pitchFamily="34" charset="0"/>
                <a:cs typeface="Arial" panose="020B0604020202020204" pitchFamily="34" charset="0"/>
              </a:rPr>
              <a:t>Veig </a:t>
            </a:r>
            <a:r>
              <a:rPr lang="ca-ES" sz="1600" i="1" dirty="0" err="1">
                <a:latin typeface="Arial" panose="020B0604020202020204" pitchFamily="34" charset="0"/>
                <a:cs typeface="Arial" panose="020B0604020202020204" pitchFamily="34" charset="0"/>
              </a:rPr>
              <a:t>Satan</a:t>
            </a:r>
            <a:r>
              <a:rPr lang="ca-ES" sz="1600" i="1" dirty="0">
                <a:latin typeface="Arial" panose="020B0604020202020204" pitchFamily="34" charset="0"/>
                <a:cs typeface="Arial" panose="020B0604020202020204" pitchFamily="34" charset="0"/>
              </a:rPr>
              <a:t> caure </a:t>
            </a:r>
          </a:p>
          <a:p>
            <a:r>
              <a:rPr lang="ca-ES" sz="1600" i="1" dirty="0">
                <a:latin typeface="Arial" panose="020B0604020202020204" pitchFamily="34" charset="0"/>
                <a:cs typeface="Arial" panose="020B0604020202020204" pitchFamily="34" charset="0"/>
              </a:rPr>
              <a:t>com el llamp</a:t>
            </a:r>
            <a:endParaRPr lang="ca-ES" sz="160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F2FCFB33-687F-9747-B316-EE0DE1E8010F}"/>
              </a:ext>
            </a:extLst>
          </p:cNvPr>
          <p:cNvSpPr txBox="1"/>
          <p:nvPr/>
        </p:nvSpPr>
        <p:spPr>
          <a:xfrm>
            <a:off x="7859637" y="3050025"/>
            <a:ext cx="2064989"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2001: </a:t>
            </a:r>
            <a:r>
              <a:rPr lang="ca-ES" sz="1600" i="1" dirty="0">
                <a:latin typeface="Arial" panose="020B0604020202020204" pitchFamily="34" charset="0"/>
                <a:cs typeface="Arial" panose="020B0604020202020204" pitchFamily="34" charset="0"/>
              </a:rPr>
              <a:t>Aquell per qui </a:t>
            </a:r>
          </a:p>
          <a:p>
            <a:r>
              <a:rPr lang="ca-ES" sz="1600" i="1" dirty="0">
                <a:latin typeface="Arial" panose="020B0604020202020204" pitchFamily="34" charset="0"/>
                <a:cs typeface="Arial" panose="020B0604020202020204" pitchFamily="34" charset="0"/>
              </a:rPr>
              <a:t>arriba l’escàndol</a:t>
            </a:r>
            <a:endParaRPr lang="ca-ES" sz="1600" dirty="0">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60BC9A5B-67BF-9647-94E4-6F551D75EB4F}"/>
              </a:ext>
            </a:extLst>
          </p:cNvPr>
          <p:cNvSpPr txBox="1"/>
          <p:nvPr/>
        </p:nvSpPr>
        <p:spPr>
          <a:xfrm>
            <a:off x="9037497" y="1554193"/>
            <a:ext cx="1838965"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2004: </a:t>
            </a:r>
            <a:r>
              <a:rPr lang="ca-ES" sz="1600" i="1" dirty="0">
                <a:latin typeface="Arial" panose="020B0604020202020204" pitchFamily="34" charset="0"/>
                <a:cs typeface="Arial" panose="020B0604020202020204" pitchFamily="34" charset="0"/>
              </a:rPr>
              <a:t>Els orígens </a:t>
            </a:r>
          </a:p>
          <a:p>
            <a:r>
              <a:rPr lang="ca-ES" sz="1600" i="1" dirty="0">
                <a:latin typeface="Arial" panose="020B0604020202020204" pitchFamily="34" charset="0"/>
                <a:cs typeface="Arial" panose="020B0604020202020204" pitchFamily="34" charset="0"/>
              </a:rPr>
              <a:t>de la cultura</a:t>
            </a:r>
            <a:endParaRPr lang="ca-ES" sz="1600" dirty="0">
              <a:latin typeface="Arial" panose="020B0604020202020204" pitchFamily="34" charset="0"/>
              <a:cs typeface="Arial" panose="020B0604020202020204" pitchFamily="34" charset="0"/>
            </a:endParaRPr>
          </a:p>
        </p:txBody>
      </p:sp>
      <p:sp>
        <p:nvSpPr>
          <p:cNvPr id="27" name="TextBox 26">
            <a:extLst>
              <a:ext uri="{FF2B5EF4-FFF2-40B4-BE49-F238E27FC236}">
                <a16:creationId xmlns:a16="http://schemas.microsoft.com/office/drawing/2014/main" id="{2EB5BB3C-BAB9-A748-BACD-BA84B2799420}"/>
              </a:ext>
            </a:extLst>
          </p:cNvPr>
          <p:cNvSpPr txBox="1"/>
          <p:nvPr/>
        </p:nvSpPr>
        <p:spPr>
          <a:xfrm>
            <a:off x="10629900" y="2485773"/>
            <a:ext cx="1552028"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2008: </a:t>
            </a:r>
            <a:r>
              <a:rPr lang="ca-ES" sz="1600" i="1" dirty="0">
                <a:latin typeface="Arial" panose="020B0604020202020204" pitchFamily="34" charset="0"/>
                <a:cs typeface="Arial" panose="020B0604020202020204" pitchFamily="34" charset="0"/>
              </a:rPr>
              <a:t>Acomplir</a:t>
            </a:r>
          </a:p>
          <a:p>
            <a:r>
              <a:rPr lang="ca-ES" sz="1600" i="1" dirty="0" err="1">
                <a:latin typeface="Arial" panose="020B0604020202020204" pitchFamily="34" charset="0"/>
                <a:cs typeface="Arial" panose="020B0604020202020204" pitchFamily="34" charset="0"/>
              </a:rPr>
              <a:t>Clausewitz</a:t>
            </a:r>
            <a:endParaRPr lang="ca-ES" sz="16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C7087370-4699-CD4B-8E6D-AE5A70596534}"/>
              </a:ext>
            </a:extLst>
          </p:cNvPr>
          <p:cNvSpPr txBox="1"/>
          <p:nvPr/>
        </p:nvSpPr>
        <p:spPr>
          <a:xfrm>
            <a:off x="173882" y="2454678"/>
            <a:ext cx="2443298"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1961: </a:t>
            </a:r>
            <a:r>
              <a:rPr lang="ca-ES" sz="1600" i="1" dirty="0">
                <a:latin typeface="Arial" panose="020B0604020202020204" pitchFamily="34" charset="0"/>
                <a:cs typeface="Arial" panose="020B0604020202020204" pitchFamily="34" charset="0"/>
              </a:rPr>
              <a:t>Mentida romàntica</a:t>
            </a:r>
          </a:p>
          <a:p>
            <a:r>
              <a:rPr lang="ca-ES" sz="1600" i="1" dirty="0">
                <a:latin typeface="Arial" panose="020B0604020202020204" pitchFamily="34" charset="0"/>
                <a:cs typeface="Arial" panose="020B0604020202020204" pitchFamily="34" charset="0"/>
              </a:rPr>
              <a:t>i veritat de novel·la</a:t>
            </a:r>
            <a:endParaRPr lang="ca-ES" sz="160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4DB43964-70B0-344E-BE34-E949D29D5E40}"/>
              </a:ext>
            </a:extLst>
          </p:cNvPr>
          <p:cNvSpPr txBox="1"/>
          <p:nvPr/>
        </p:nvSpPr>
        <p:spPr>
          <a:xfrm>
            <a:off x="1859124" y="1810422"/>
            <a:ext cx="1893467"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1972: </a:t>
            </a:r>
            <a:r>
              <a:rPr lang="ca-ES" sz="1600" i="1" dirty="0">
                <a:latin typeface="Arial" panose="020B0604020202020204" pitchFamily="34" charset="0"/>
                <a:cs typeface="Arial" panose="020B0604020202020204" pitchFamily="34" charset="0"/>
              </a:rPr>
              <a:t>La violència </a:t>
            </a:r>
          </a:p>
          <a:p>
            <a:r>
              <a:rPr lang="ca-ES" sz="1600" i="1" dirty="0">
                <a:latin typeface="Arial" panose="020B0604020202020204" pitchFamily="34" charset="0"/>
                <a:cs typeface="Arial" panose="020B0604020202020204" pitchFamily="34" charset="0"/>
              </a:rPr>
              <a:t>i el sagrat</a:t>
            </a:r>
            <a:endParaRPr lang="ca-ES" sz="1600" dirty="0">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F2F41421-1820-AA47-ADAE-223E32CD73C0}"/>
              </a:ext>
            </a:extLst>
          </p:cNvPr>
          <p:cNvSpPr txBox="1"/>
          <p:nvPr/>
        </p:nvSpPr>
        <p:spPr>
          <a:xfrm>
            <a:off x="328613" y="4614862"/>
            <a:ext cx="1891865" cy="400110"/>
          </a:xfrm>
          <a:prstGeom prst="rect">
            <a:avLst/>
          </a:prstGeom>
          <a:noFill/>
        </p:spPr>
        <p:txBody>
          <a:bodyPr wrap="none" rtlCol="0">
            <a:spAutoFit/>
          </a:bodyPr>
          <a:lstStyle/>
          <a:p>
            <a:r>
              <a:rPr lang="ca-ES" sz="2000" b="1" dirty="0">
                <a:solidFill>
                  <a:srgbClr val="C00000"/>
                </a:solidFill>
                <a:latin typeface="Arial" panose="020B0604020202020204" pitchFamily="34" charset="0"/>
                <a:cs typeface="Arial" panose="020B0604020202020204" pitchFamily="34" charset="0"/>
              </a:rPr>
              <a:t>desig mimètic</a:t>
            </a:r>
          </a:p>
        </p:txBody>
      </p:sp>
      <p:sp>
        <p:nvSpPr>
          <p:cNvPr id="37" name="TextBox 36">
            <a:extLst>
              <a:ext uri="{FF2B5EF4-FFF2-40B4-BE49-F238E27FC236}">
                <a16:creationId xmlns:a16="http://schemas.microsoft.com/office/drawing/2014/main" id="{8027091C-26DD-FD43-B4BF-742C84017882}"/>
              </a:ext>
            </a:extLst>
          </p:cNvPr>
          <p:cNvSpPr txBox="1"/>
          <p:nvPr/>
        </p:nvSpPr>
        <p:spPr>
          <a:xfrm>
            <a:off x="3056001" y="825449"/>
            <a:ext cx="1151277" cy="400110"/>
          </a:xfrm>
          <a:prstGeom prst="rect">
            <a:avLst/>
          </a:prstGeom>
          <a:noFill/>
        </p:spPr>
        <p:txBody>
          <a:bodyPr wrap="none" rtlCol="0">
            <a:spAutoFit/>
          </a:bodyPr>
          <a:lstStyle/>
          <a:p>
            <a:r>
              <a:rPr lang="ca-ES" sz="2000" b="1" dirty="0">
                <a:solidFill>
                  <a:srgbClr val="C00000"/>
                </a:solidFill>
                <a:latin typeface="Arial" panose="020B0604020202020204" pitchFamily="34" charset="0"/>
                <a:cs typeface="Arial" panose="020B0604020202020204" pitchFamily="34" charset="0"/>
              </a:rPr>
              <a:t>sacrifici</a:t>
            </a:r>
          </a:p>
        </p:txBody>
      </p:sp>
      <p:sp>
        <p:nvSpPr>
          <p:cNvPr id="38" name="TextBox 37">
            <a:extLst>
              <a:ext uri="{FF2B5EF4-FFF2-40B4-BE49-F238E27FC236}">
                <a16:creationId xmlns:a16="http://schemas.microsoft.com/office/drawing/2014/main" id="{35BB90A9-3A81-E349-9F12-636823C97575}"/>
              </a:ext>
            </a:extLst>
          </p:cNvPr>
          <p:cNvSpPr txBox="1"/>
          <p:nvPr/>
        </p:nvSpPr>
        <p:spPr>
          <a:xfrm>
            <a:off x="6766362" y="5257740"/>
            <a:ext cx="1438214" cy="400110"/>
          </a:xfrm>
          <a:prstGeom prst="rect">
            <a:avLst/>
          </a:prstGeom>
          <a:noFill/>
        </p:spPr>
        <p:txBody>
          <a:bodyPr wrap="none" rtlCol="0">
            <a:spAutoFit/>
          </a:bodyPr>
          <a:lstStyle/>
          <a:p>
            <a:r>
              <a:rPr lang="ca-ES" sz="2000" b="1" dirty="0">
                <a:solidFill>
                  <a:srgbClr val="C00000"/>
                </a:solidFill>
                <a:latin typeface="Arial" panose="020B0604020202020204" pitchFamily="34" charset="0"/>
                <a:cs typeface="Arial" panose="020B0604020202020204" pitchFamily="34" charset="0"/>
              </a:rPr>
              <a:t>apocalipsi</a:t>
            </a:r>
          </a:p>
        </p:txBody>
      </p:sp>
      <p:sp>
        <p:nvSpPr>
          <p:cNvPr id="39" name="TextBox 38">
            <a:extLst>
              <a:ext uri="{FF2B5EF4-FFF2-40B4-BE49-F238E27FC236}">
                <a16:creationId xmlns:a16="http://schemas.microsoft.com/office/drawing/2014/main" id="{2991409C-794D-244A-903D-01B8F38A76F7}"/>
              </a:ext>
            </a:extLst>
          </p:cNvPr>
          <p:cNvSpPr txBox="1"/>
          <p:nvPr/>
        </p:nvSpPr>
        <p:spPr>
          <a:xfrm>
            <a:off x="4562008" y="5672257"/>
            <a:ext cx="1281120" cy="400110"/>
          </a:xfrm>
          <a:prstGeom prst="rect">
            <a:avLst/>
          </a:prstGeom>
          <a:noFill/>
        </p:spPr>
        <p:txBody>
          <a:bodyPr wrap="none" rtlCol="0">
            <a:spAutoFit/>
          </a:bodyPr>
          <a:lstStyle/>
          <a:p>
            <a:r>
              <a:rPr lang="ca-ES" sz="2000" b="1" dirty="0">
                <a:solidFill>
                  <a:schemeClr val="accent6">
                    <a:lumMod val="75000"/>
                  </a:schemeClr>
                </a:solidFill>
                <a:latin typeface="Arial" panose="020B0604020202020204" pitchFamily="34" charset="0"/>
                <a:cs typeface="Arial" panose="020B0604020202020204" pitchFamily="34" charset="0"/>
              </a:rPr>
              <a:t>violència</a:t>
            </a:r>
          </a:p>
        </p:txBody>
      </p:sp>
      <p:sp>
        <p:nvSpPr>
          <p:cNvPr id="40" name="TextBox 39">
            <a:extLst>
              <a:ext uri="{FF2B5EF4-FFF2-40B4-BE49-F238E27FC236}">
                <a16:creationId xmlns:a16="http://schemas.microsoft.com/office/drawing/2014/main" id="{80D7E7E0-38DD-DA4F-8DB9-90B9A208F563}"/>
              </a:ext>
            </a:extLst>
          </p:cNvPr>
          <p:cNvSpPr txBox="1"/>
          <p:nvPr/>
        </p:nvSpPr>
        <p:spPr>
          <a:xfrm>
            <a:off x="10422953" y="5672257"/>
            <a:ext cx="982961" cy="400110"/>
          </a:xfrm>
          <a:prstGeom prst="rect">
            <a:avLst/>
          </a:prstGeom>
          <a:noFill/>
        </p:spPr>
        <p:txBody>
          <a:bodyPr wrap="none" rtlCol="0">
            <a:spAutoFit/>
          </a:bodyPr>
          <a:lstStyle/>
          <a:p>
            <a:r>
              <a:rPr lang="ca-ES" sz="2000" b="1" dirty="0">
                <a:solidFill>
                  <a:schemeClr val="accent6">
                    <a:lumMod val="75000"/>
                  </a:schemeClr>
                </a:solidFill>
                <a:latin typeface="Arial" panose="020B0604020202020204" pitchFamily="34" charset="0"/>
                <a:cs typeface="Arial" panose="020B0604020202020204" pitchFamily="34" charset="0"/>
              </a:rPr>
              <a:t>guerra</a:t>
            </a:r>
          </a:p>
        </p:txBody>
      </p:sp>
      <p:sp>
        <p:nvSpPr>
          <p:cNvPr id="41" name="TextBox 40">
            <a:extLst>
              <a:ext uri="{FF2B5EF4-FFF2-40B4-BE49-F238E27FC236}">
                <a16:creationId xmlns:a16="http://schemas.microsoft.com/office/drawing/2014/main" id="{D713EB79-3506-8345-A16E-375E5234A097}"/>
              </a:ext>
            </a:extLst>
          </p:cNvPr>
          <p:cNvSpPr txBox="1"/>
          <p:nvPr/>
        </p:nvSpPr>
        <p:spPr>
          <a:xfrm>
            <a:off x="3752591" y="4085152"/>
            <a:ext cx="1678665" cy="400110"/>
          </a:xfrm>
          <a:prstGeom prst="rect">
            <a:avLst/>
          </a:prstGeom>
          <a:noFill/>
        </p:spPr>
        <p:txBody>
          <a:bodyPr wrap="none" rtlCol="0">
            <a:spAutoFit/>
          </a:bodyPr>
          <a:lstStyle/>
          <a:p>
            <a:r>
              <a:rPr lang="ca-ES" sz="2000" b="1" dirty="0">
                <a:solidFill>
                  <a:schemeClr val="accent1">
                    <a:lumMod val="50000"/>
                  </a:schemeClr>
                </a:solidFill>
                <a:latin typeface="Arial" panose="020B0604020202020204" pitchFamily="34" charset="0"/>
                <a:cs typeface="Arial" panose="020B0604020202020204" pitchFamily="34" charset="0"/>
              </a:rPr>
              <a:t>cristianisme</a:t>
            </a:r>
          </a:p>
        </p:txBody>
      </p:sp>
      <p:sp>
        <p:nvSpPr>
          <p:cNvPr id="42" name="TextBox 41">
            <a:extLst>
              <a:ext uri="{FF2B5EF4-FFF2-40B4-BE49-F238E27FC236}">
                <a16:creationId xmlns:a16="http://schemas.microsoft.com/office/drawing/2014/main" id="{7BE4BEBE-6D16-FD4F-93A6-0B0A6AAB184E}"/>
              </a:ext>
            </a:extLst>
          </p:cNvPr>
          <p:cNvSpPr txBox="1"/>
          <p:nvPr/>
        </p:nvSpPr>
        <p:spPr>
          <a:xfrm>
            <a:off x="328613" y="202731"/>
            <a:ext cx="3121367" cy="369332"/>
          </a:xfrm>
          <a:prstGeom prst="rect">
            <a:avLst/>
          </a:prstGeom>
          <a:noFill/>
        </p:spPr>
        <p:txBody>
          <a:bodyPr wrap="none" rtlCol="0">
            <a:spAutoFit/>
          </a:bodyPr>
          <a:lstStyle/>
          <a:p>
            <a:r>
              <a:rPr lang="ca-ES" b="1" dirty="0">
                <a:latin typeface="Arial" panose="020B0604020202020204" pitchFamily="34" charset="0"/>
                <a:cs typeface="Arial" panose="020B0604020202020204" pitchFamily="34" charset="0"/>
              </a:rPr>
              <a:t>RENÉ GIRARD (1923-2015)</a:t>
            </a:r>
          </a:p>
        </p:txBody>
      </p:sp>
      <p:cxnSp>
        <p:nvCxnSpPr>
          <p:cNvPr id="46" name="Straight Connector 45">
            <a:extLst>
              <a:ext uri="{FF2B5EF4-FFF2-40B4-BE49-F238E27FC236}">
                <a16:creationId xmlns:a16="http://schemas.microsoft.com/office/drawing/2014/main" id="{85951EF2-DC59-8E42-BD1F-88BF591D168C}"/>
              </a:ext>
            </a:extLst>
          </p:cNvPr>
          <p:cNvCxnSpPr>
            <a:cxnSpLocks/>
            <a:stCxn id="37" idx="2"/>
          </p:cNvCxnSpPr>
          <p:nvPr/>
        </p:nvCxnSpPr>
        <p:spPr>
          <a:xfrm flipH="1">
            <a:off x="3616097" y="1225559"/>
            <a:ext cx="15543" cy="4189523"/>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48" name="Straight Connector 47">
            <a:extLst>
              <a:ext uri="{FF2B5EF4-FFF2-40B4-BE49-F238E27FC236}">
                <a16:creationId xmlns:a16="http://schemas.microsoft.com/office/drawing/2014/main" id="{F251357D-3353-0F4D-A4B2-0A6509195D65}"/>
              </a:ext>
            </a:extLst>
          </p:cNvPr>
          <p:cNvCxnSpPr>
            <a:cxnSpLocks/>
          </p:cNvCxnSpPr>
          <p:nvPr/>
        </p:nvCxnSpPr>
        <p:spPr>
          <a:xfrm>
            <a:off x="7485469" y="1225559"/>
            <a:ext cx="16067" cy="4024394"/>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2" name="TextBox 1">
            <a:extLst>
              <a:ext uri="{FF2B5EF4-FFF2-40B4-BE49-F238E27FC236}">
                <a16:creationId xmlns:a16="http://schemas.microsoft.com/office/drawing/2014/main" id="{9B8413D2-9DEA-5C47-9068-818D4E2CE40E}"/>
              </a:ext>
            </a:extLst>
          </p:cNvPr>
          <p:cNvSpPr txBox="1"/>
          <p:nvPr/>
        </p:nvSpPr>
        <p:spPr>
          <a:xfrm>
            <a:off x="1395531" y="5672257"/>
            <a:ext cx="1093569" cy="400110"/>
          </a:xfrm>
          <a:prstGeom prst="rect">
            <a:avLst/>
          </a:prstGeom>
          <a:noFill/>
        </p:spPr>
        <p:txBody>
          <a:bodyPr wrap="none" rtlCol="0">
            <a:spAutoFit/>
          </a:bodyPr>
          <a:lstStyle/>
          <a:p>
            <a:r>
              <a:rPr lang="ca-ES" sz="2000" b="1" dirty="0">
                <a:solidFill>
                  <a:schemeClr val="accent6">
                    <a:lumMod val="75000"/>
                  </a:schemeClr>
                </a:solidFill>
                <a:latin typeface="Arial" panose="020B0604020202020204" pitchFamily="34" charset="0"/>
                <a:cs typeface="Arial" panose="020B0604020202020204" pitchFamily="34" charset="0"/>
              </a:rPr>
              <a:t>rivalitat</a:t>
            </a:r>
          </a:p>
        </p:txBody>
      </p:sp>
    </p:spTree>
    <p:extLst>
      <p:ext uri="{BB962C8B-B14F-4D97-AF65-F5344CB8AC3E}">
        <p14:creationId xmlns:p14="http://schemas.microsoft.com/office/powerpoint/2010/main" val="2859237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14FC0D-71FD-BF46-A685-E53405AA791E}"/>
              </a:ext>
            </a:extLst>
          </p:cNvPr>
          <p:cNvSpPr txBox="1"/>
          <p:nvPr/>
        </p:nvSpPr>
        <p:spPr>
          <a:xfrm>
            <a:off x="373857" y="499291"/>
            <a:ext cx="11444286" cy="1815882"/>
          </a:xfrm>
          <a:prstGeom prst="rect">
            <a:avLst/>
          </a:prstGeom>
          <a:noFill/>
        </p:spPr>
        <p:txBody>
          <a:bodyPr wrap="square" rtlCol="0">
            <a:spAutoFit/>
          </a:bodyPr>
          <a:lstStyle/>
          <a:p>
            <a:pPr indent="457200" algn="just">
              <a:lnSpc>
                <a:spcPct val="150000"/>
              </a:lnSpc>
            </a:pPr>
            <a:r>
              <a:rPr lang="ca-ES" sz="1600" dirty="0">
                <a:latin typeface="Arial" panose="020B0604020202020204" pitchFamily="34" charset="0"/>
                <a:cs typeface="Arial" panose="020B0604020202020204" pitchFamily="34" charset="0"/>
              </a:rPr>
              <a:t>René </a:t>
            </a:r>
            <a:r>
              <a:rPr lang="ca-ES" sz="1600" dirty="0" err="1">
                <a:latin typeface="Arial" panose="020B0604020202020204" pitchFamily="34" charset="0"/>
                <a:cs typeface="Arial" panose="020B0604020202020204" pitchFamily="34" charset="0"/>
              </a:rPr>
              <a:t>Girard</a:t>
            </a:r>
            <a:r>
              <a:rPr lang="ca-ES" sz="1600" dirty="0">
                <a:latin typeface="Arial" panose="020B0604020202020204" pitchFamily="34" charset="0"/>
                <a:cs typeface="Arial" panose="020B0604020202020204" pitchFamily="34" charset="0"/>
              </a:rPr>
              <a:t> és un historiador per formació, però és un historiador que es llençarà tot seguit a la crítica literària, un crític literari que atacarà sense descans l’antropologia, un antropòleg que passarà ben ràpid a l’exegesi bíblica, un exegeta bíblic que interpretarà a la llum de les Escriptures la història contemporània.</a:t>
            </a:r>
          </a:p>
          <a:p>
            <a:pPr algn="r">
              <a:lnSpc>
                <a:spcPct val="150000"/>
              </a:lnSpc>
            </a:pPr>
            <a:r>
              <a:rPr lang="ca-ES" sz="1600" cap="small" dirty="0">
                <a:latin typeface="Arial" panose="020B0604020202020204" pitchFamily="34" charset="0"/>
                <a:cs typeface="Arial" panose="020B0604020202020204" pitchFamily="34" charset="0"/>
              </a:rPr>
              <a:t>Marc </a:t>
            </a:r>
            <a:r>
              <a:rPr lang="ca-ES" sz="1600" cap="small" dirty="0" err="1">
                <a:latin typeface="Arial" panose="020B0604020202020204" pitchFamily="34" charset="0"/>
                <a:cs typeface="Arial" panose="020B0604020202020204" pitchFamily="34" charset="0"/>
              </a:rPr>
              <a:t>R</a:t>
            </a:r>
            <a:r>
              <a:rPr lang="ca-ES" sz="1600" cap="small" dirty="0">
                <a:latin typeface="Arial" panose="020B0604020202020204" pitchFamily="34" charset="0"/>
                <a:cs typeface="Arial" panose="020B0604020202020204" pitchFamily="34" charset="0"/>
              </a:rPr>
              <a:t>. </a:t>
            </a:r>
            <a:r>
              <a:rPr lang="ca-ES" sz="1600" cap="small" dirty="0" err="1">
                <a:latin typeface="Arial" panose="020B0604020202020204" pitchFamily="34" charset="0"/>
                <a:cs typeface="Arial" panose="020B0604020202020204" pitchFamily="34" charset="0"/>
              </a:rPr>
              <a:t>Anspach</a:t>
            </a:r>
            <a:r>
              <a:rPr lang="ca-ES" sz="1600" cap="small" dirty="0">
                <a:latin typeface="Arial" panose="020B0604020202020204" pitchFamily="34" charset="0"/>
                <a:cs typeface="Arial" panose="020B0604020202020204" pitchFamily="34" charset="0"/>
              </a:rPr>
              <a:t>,</a:t>
            </a:r>
            <a:r>
              <a:rPr lang="ca-ES" sz="1600" dirty="0">
                <a:latin typeface="Arial" panose="020B0604020202020204" pitchFamily="34" charset="0"/>
                <a:cs typeface="Arial" panose="020B0604020202020204" pitchFamily="34" charset="0"/>
              </a:rPr>
              <a:t> “Avant-</a:t>
            </a:r>
            <a:r>
              <a:rPr lang="ca-ES" sz="1600" dirty="0" err="1">
                <a:latin typeface="Arial" panose="020B0604020202020204" pitchFamily="34" charset="0"/>
                <a:cs typeface="Arial" panose="020B0604020202020204" pitchFamily="34" charset="0"/>
              </a:rPr>
              <a:t>propos</a:t>
            </a:r>
            <a:r>
              <a:rPr lang="ca-ES" sz="1600" dirty="0">
                <a:latin typeface="Arial" panose="020B0604020202020204" pitchFamily="34" charset="0"/>
                <a:cs typeface="Arial" panose="020B0604020202020204" pitchFamily="34" charset="0"/>
              </a:rPr>
              <a:t>”, a </a:t>
            </a:r>
            <a:r>
              <a:rPr lang="ca-ES" sz="1600" i="1" dirty="0" err="1">
                <a:latin typeface="Arial" panose="020B0604020202020204" pitchFamily="34" charset="0"/>
                <a:cs typeface="Arial" panose="020B0604020202020204" pitchFamily="34" charset="0"/>
              </a:rPr>
              <a:t>L’Herne</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Girard</a:t>
            </a:r>
            <a:r>
              <a:rPr lang="ca-ES" sz="1600" dirty="0">
                <a:latin typeface="Arial" panose="020B0604020202020204" pitchFamily="34" charset="0"/>
                <a:cs typeface="Arial" panose="020B0604020202020204" pitchFamily="34" charset="0"/>
              </a:rPr>
              <a:t>, </a:t>
            </a:r>
            <a:r>
              <a:rPr lang="ca-ES" sz="1600" dirty="0" err="1">
                <a:latin typeface="Arial" panose="020B0604020202020204" pitchFamily="34" charset="0"/>
                <a:cs typeface="Arial" panose="020B0604020202020204" pitchFamily="34" charset="0"/>
              </a:rPr>
              <a:t>p</a:t>
            </a:r>
            <a:r>
              <a:rPr lang="ca-ES" sz="1600" dirty="0">
                <a:latin typeface="Arial" panose="020B0604020202020204" pitchFamily="34" charset="0"/>
                <a:cs typeface="Arial" panose="020B0604020202020204" pitchFamily="34" charset="0"/>
              </a:rPr>
              <a:t> 9</a:t>
            </a:r>
          </a:p>
          <a:p>
            <a:pPr algn="r"/>
            <a:endParaRPr lang="ca-ES" sz="16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0D694DB2-511A-B549-A9D6-1BC34FE1CB88}"/>
              </a:ext>
            </a:extLst>
          </p:cNvPr>
          <p:cNvSpPr txBox="1"/>
          <p:nvPr/>
        </p:nvSpPr>
        <p:spPr>
          <a:xfrm>
            <a:off x="373857" y="2336393"/>
            <a:ext cx="11444286" cy="1446550"/>
          </a:xfrm>
          <a:prstGeom prst="rect">
            <a:avLst/>
          </a:prstGeom>
          <a:noFill/>
        </p:spPr>
        <p:txBody>
          <a:bodyPr wrap="square" rtlCol="0">
            <a:spAutoFit/>
          </a:bodyPr>
          <a:lstStyle/>
          <a:p>
            <a:pPr indent="457200" algn="just">
              <a:lnSpc>
                <a:spcPct val="150000"/>
              </a:lnSpc>
            </a:pPr>
            <a:r>
              <a:rPr lang="ca-ES" sz="1600" dirty="0">
                <a:latin typeface="Arial" panose="020B0604020202020204" pitchFamily="34" charset="0"/>
                <a:cs typeface="Arial" panose="020B0604020202020204" pitchFamily="34" charset="0"/>
              </a:rPr>
              <a:t>Des de la “conversió novel·lesca” de </a:t>
            </a:r>
            <a:r>
              <a:rPr lang="ca-ES" sz="1600" i="1" dirty="0" err="1">
                <a:latin typeface="Arial" panose="020B0604020202020204" pitchFamily="34" charset="0"/>
                <a:cs typeface="Arial" panose="020B0604020202020204" pitchFamily="34" charset="0"/>
              </a:rPr>
              <a:t>Mensonge</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romantique</a:t>
            </a:r>
            <a:r>
              <a:rPr lang="ca-ES" sz="1600" i="1" dirty="0">
                <a:latin typeface="Arial" panose="020B0604020202020204" pitchFamily="34" charset="0"/>
                <a:cs typeface="Arial" panose="020B0604020202020204" pitchFamily="34" charset="0"/>
              </a:rPr>
              <a:t> et </a:t>
            </a:r>
            <a:r>
              <a:rPr lang="ca-ES" sz="1600" i="1" dirty="0" err="1">
                <a:latin typeface="Arial" panose="020B0604020202020204" pitchFamily="34" charset="0"/>
                <a:cs typeface="Arial" panose="020B0604020202020204" pitchFamily="34" charset="0"/>
              </a:rPr>
              <a:t>vérité</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romanesque</a:t>
            </a:r>
            <a:r>
              <a:rPr lang="ca-ES" sz="1600" i="1" dirty="0">
                <a:latin typeface="Arial" panose="020B0604020202020204" pitchFamily="34" charset="0"/>
                <a:cs typeface="Arial" panose="020B0604020202020204" pitchFamily="34" charset="0"/>
              </a:rPr>
              <a:t>, </a:t>
            </a:r>
            <a:r>
              <a:rPr lang="ca-ES" sz="1600" dirty="0">
                <a:latin typeface="Arial" panose="020B0604020202020204" pitchFamily="34" charset="0"/>
                <a:cs typeface="Arial" panose="020B0604020202020204" pitchFamily="34" charset="0"/>
              </a:rPr>
              <a:t>tots els meus llibres són apologies més o menys explícites del cristianisme. Jo voldria que això quedés ben clar. El que diem esdevindrà encara més comprensible amb el temps, ja que, amb tota evidència, progressem més i més ràpid cap a la destrucció del món.</a:t>
            </a:r>
          </a:p>
          <a:p>
            <a:pPr algn="r"/>
            <a:r>
              <a:rPr lang="ca-ES" sz="1600" i="1" dirty="0" err="1">
                <a:latin typeface="Arial" panose="020B0604020202020204" pitchFamily="34" charset="0"/>
                <a:cs typeface="Arial" panose="020B0604020202020204" pitchFamily="34" charset="0"/>
              </a:rPr>
              <a:t>Achever</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Clausewitz</a:t>
            </a:r>
            <a:r>
              <a:rPr lang="ca-ES" sz="1600" dirty="0">
                <a:latin typeface="Arial" panose="020B0604020202020204" pitchFamily="34" charset="0"/>
                <a:cs typeface="Arial" panose="020B0604020202020204" pitchFamily="34" charset="0"/>
              </a:rPr>
              <a:t>, </a:t>
            </a:r>
            <a:r>
              <a:rPr lang="ca-ES" sz="1600" dirty="0" err="1">
                <a:latin typeface="Arial" panose="020B0604020202020204" pitchFamily="34" charset="0"/>
                <a:cs typeface="Arial" panose="020B0604020202020204" pitchFamily="34" charset="0"/>
              </a:rPr>
              <a:t>p</a:t>
            </a:r>
            <a:r>
              <a:rPr lang="ca-ES" sz="1600" dirty="0">
                <a:latin typeface="Arial" panose="020B0604020202020204" pitchFamily="34" charset="0"/>
                <a:cs typeface="Arial" panose="020B0604020202020204" pitchFamily="34" charset="0"/>
              </a:rPr>
              <a:t> 18</a:t>
            </a:r>
            <a:r>
              <a:rPr lang="ca-ES" sz="1600" dirty="0">
                <a:effectLst/>
                <a:latin typeface="Arial" panose="020B0604020202020204" pitchFamily="34" charset="0"/>
                <a:cs typeface="Arial" panose="020B0604020202020204" pitchFamily="34" charset="0"/>
              </a:rPr>
              <a:t> </a:t>
            </a:r>
            <a:endParaRPr lang="ca-ES" sz="16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DC3C17DC-E155-C241-9DDE-24091A4677FB}"/>
              </a:ext>
            </a:extLst>
          </p:cNvPr>
          <p:cNvSpPr txBox="1"/>
          <p:nvPr/>
        </p:nvSpPr>
        <p:spPr>
          <a:xfrm>
            <a:off x="485775" y="4542828"/>
            <a:ext cx="11332368" cy="1154675"/>
          </a:xfrm>
          <a:prstGeom prst="rect">
            <a:avLst/>
          </a:prstGeom>
          <a:noFill/>
        </p:spPr>
        <p:txBody>
          <a:bodyPr wrap="square" rtlCol="0">
            <a:spAutoFit/>
          </a:bodyPr>
          <a:lstStyle/>
          <a:p>
            <a:pPr algn="just">
              <a:lnSpc>
                <a:spcPct val="150000"/>
              </a:lnSpc>
            </a:pPr>
            <a:r>
              <a:rPr lang="ca-ES" sz="1600" dirty="0">
                <a:latin typeface="Arial" panose="020B0604020202020204" pitchFamily="34" charset="0"/>
                <a:cs typeface="Arial" panose="020B0604020202020204" pitchFamily="34" charset="0"/>
              </a:rPr>
              <a:t>... no és perquè sóc cristià que penso com ho faig; és perquè les meves recerques m’han conduït a pensar el que penso, que he esdevingut cristià.</a:t>
            </a:r>
          </a:p>
          <a:p>
            <a:pPr algn="r">
              <a:lnSpc>
                <a:spcPct val="150000"/>
              </a:lnSpc>
            </a:pPr>
            <a:r>
              <a:rPr lang="ca-ES" sz="1600" i="1" dirty="0">
                <a:latin typeface="Arial" panose="020B0604020202020204" pitchFamily="34" charset="0"/>
                <a:cs typeface="Arial" panose="020B0604020202020204" pitchFamily="34" charset="0"/>
              </a:rPr>
              <a:t>Les origines de la </a:t>
            </a:r>
            <a:r>
              <a:rPr lang="ca-ES" sz="1600" i="1" dirty="0" err="1">
                <a:latin typeface="Arial" panose="020B0604020202020204" pitchFamily="34" charset="0"/>
                <a:cs typeface="Arial" panose="020B0604020202020204" pitchFamily="34" charset="0"/>
              </a:rPr>
              <a:t>culture</a:t>
            </a:r>
            <a:r>
              <a:rPr lang="ca-ES" sz="1600" dirty="0">
                <a:latin typeface="Arial" panose="020B0604020202020204" pitchFamily="34" charset="0"/>
                <a:cs typeface="Arial" panose="020B0604020202020204" pitchFamily="34" charset="0"/>
              </a:rPr>
              <a:t>, </a:t>
            </a:r>
            <a:r>
              <a:rPr lang="ca-ES" sz="1600" dirty="0" err="1">
                <a:latin typeface="Arial" panose="020B0604020202020204" pitchFamily="34" charset="0"/>
                <a:cs typeface="Arial" panose="020B0604020202020204" pitchFamily="34" charset="0"/>
              </a:rPr>
              <a:t>p</a:t>
            </a:r>
            <a:r>
              <a:rPr lang="ca-ES" sz="1600" dirty="0">
                <a:latin typeface="Arial" panose="020B0604020202020204" pitchFamily="34" charset="0"/>
                <a:cs typeface="Arial" panose="020B0604020202020204" pitchFamily="34" charset="0"/>
              </a:rPr>
              <a:t> 58</a:t>
            </a:r>
            <a:endParaRPr lang="ca-ES" sz="1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214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EE8C528D-5B45-A541-81DF-EC4109AC9C3B}"/>
              </a:ext>
            </a:extLst>
          </p:cNvPr>
          <p:cNvSpPr/>
          <p:nvPr/>
        </p:nvSpPr>
        <p:spPr>
          <a:xfrm>
            <a:off x="173882" y="4485262"/>
            <a:ext cx="2226418" cy="764691"/>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a-ES"/>
          </a:p>
        </p:txBody>
      </p:sp>
      <p:cxnSp>
        <p:nvCxnSpPr>
          <p:cNvPr id="5" name="Straight Connector 4">
            <a:extLst>
              <a:ext uri="{FF2B5EF4-FFF2-40B4-BE49-F238E27FC236}">
                <a16:creationId xmlns:a16="http://schemas.microsoft.com/office/drawing/2014/main" id="{E8CDE9FE-1925-A249-9D09-F6878BC4D9F5}"/>
              </a:ext>
            </a:extLst>
          </p:cNvPr>
          <p:cNvCxnSpPr>
            <a:cxnSpLocks/>
          </p:cNvCxnSpPr>
          <p:nvPr/>
        </p:nvCxnSpPr>
        <p:spPr>
          <a:xfrm flipV="1">
            <a:off x="2400300" y="2771775"/>
            <a:ext cx="8229600" cy="6385"/>
          </a:xfrm>
          <a:prstGeom prst="line">
            <a:avLst/>
          </a:prstGeom>
          <a:ln w="38100">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89079882-6352-2C44-A281-271447FD3EE3}"/>
              </a:ext>
            </a:extLst>
          </p:cNvPr>
          <p:cNvSpPr txBox="1"/>
          <p:nvPr/>
        </p:nvSpPr>
        <p:spPr>
          <a:xfrm>
            <a:off x="575760" y="3154340"/>
            <a:ext cx="2566728"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1962: </a:t>
            </a:r>
            <a:r>
              <a:rPr lang="ca-ES" sz="1600" i="1" dirty="0">
                <a:latin typeface="Arial" panose="020B0604020202020204" pitchFamily="34" charset="0"/>
                <a:cs typeface="Arial" panose="020B0604020202020204" pitchFamily="34" charset="0"/>
              </a:rPr>
              <a:t>Del doble a la unitat</a:t>
            </a:r>
          </a:p>
        </p:txBody>
      </p:sp>
      <p:sp>
        <p:nvSpPr>
          <p:cNvPr id="18" name="TextBox 17">
            <a:extLst>
              <a:ext uri="{FF2B5EF4-FFF2-40B4-BE49-F238E27FC236}">
                <a16:creationId xmlns:a16="http://schemas.microsoft.com/office/drawing/2014/main" id="{D7AA9557-F1FC-184E-824A-342747A7C70C}"/>
              </a:ext>
            </a:extLst>
          </p:cNvPr>
          <p:cNvSpPr txBox="1"/>
          <p:nvPr/>
        </p:nvSpPr>
        <p:spPr>
          <a:xfrm>
            <a:off x="3608962" y="3134074"/>
            <a:ext cx="3116559"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1978: </a:t>
            </a:r>
            <a:r>
              <a:rPr lang="ca-ES" sz="1600" i="1" dirty="0">
                <a:latin typeface="Arial" panose="020B0604020202020204" pitchFamily="34" charset="0"/>
                <a:cs typeface="Arial" panose="020B0604020202020204" pitchFamily="34" charset="0"/>
              </a:rPr>
              <a:t>Les coses ocultes des de </a:t>
            </a:r>
          </a:p>
          <a:p>
            <a:r>
              <a:rPr lang="ca-ES" sz="1600" i="1" dirty="0">
                <a:latin typeface="Arial" panose="020B0604020202020204" pitchFamily="34" charset="0"/>
                <a:cs typeface="Arial" panose="020B0604020202020204" pitchFamily="34" charset="0"/>
              </a:rPr>
              <a:t>l’origen del món</a:t>
            </a:r>
            <a:endParaRPr lang="ca-ES" sz="1600" dirty="0">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23189724-B2E9-FE4A-BC44-35ED6D572CF8}"/>
              </a:ext>
            </a:extLst>
          </p:cNvPr>
          <p:cNvSpPr txBox="1"/>
          <p:nvPr/>
        </p:nvSpPr>
        <p:spPr>
          <a:xfrm>
            <a:off x="4002901" y="2164579"/>
            <a:ext cx="2145139"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1982: </a:t>
            </a:r>
            <a:r>
              <a:rPr lang="ca-ES" sz="1600" i="1" dirty="0">
                <a:latin typeface="Arial" panose="020B0604020202020204" pitchFamily="34" charset="0"/>
                <a:cs typeface="Arial" panose="020B0604020202020204" pitchFamily="34" charset="0"/>
              </a:rPr>
              <a:t>El boc emissari</a:t>
            </a:r>
            <a:endParaRPr lang="ca-ES" sz="1600"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6BDD3843-2FAB-4340-8319-39443BC43812}"/>
              </a:ext>
            </a:extLst>
          </p:cNvPr>
          <p:cNvSpPr txBox="1"/>
          <p:nvPr/>
        </p:nvSpPr>
        <p:spPr>
          <a:xfrm>
            <a:off x="4176956" y="1562444"/>
            <a:ext cx="2495442" cy="584775"/>
          </a:xfrm>
          <a:prstGeom prst="rect">
            <a:avLst/>
          </a:prstGeom>
          <a:noFill/>
        </p:spPr>
        <p:txBody>
          <a:bodyPr wrap="square" rtlCol="0">
            <a:spAutoFit/>
          </a:bodyPr>
          <a:lstStyle/>
          <a:p>
            <a:r>
              <a:rPr lang="ca-ES" sz="1600" dirty="0">
                <a:latin typeface="Arial" panose="020B0604020202020204" pitchFamily="34" charset="0"/>
                <a:cs typeface="Arial" panose="020B0604020202020204" pitchFamily="34" charset="0"/>
              </a:rPr>
              <a:t>1985: </a:t>
            </a:r>
            <a:r>
              <a:rPr lang="ca-ES" sz="1600" i="1" dirty="0">
                <a:latin typeface="Arial" panose="020B0604020202020204" pitchFamily="34" charset="0"/>
                <a:cs typeface="Arial" panose="020B0604020202020204" pitchFamily="34" charset="0"/>
              </a:rPr>
              <a:t>La ruta antiga dels</a:t>
            </a:r>
          </a:p>
          <a:p>
            <a:r>
              <a:rPr lang="ca-ES" sz="1600" i="1" dirty="0">
                <a:latin typeface="Arial" panose="020B0604020202020204" pitchFamily="34" charset="0"/>
                <a:cs typeface="Arial" panose="020B0604020202020204" pitchFamily="34" charset="0"/>
              </a:rPr>
              <a:t>homes perversos</a:t>
            </a:r>
            <a:endParaRPr lang="ca-ES" sz="1600" dirty="0">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8927BA63-EBE6-E540-9013-FB47B4FF4752}"/>
              </a:ext>
            </a:extLst>
          </p:cNvPr>
          <p:cNvSpPr txBox="1"/>
          <p:nvPr/>
        </p:nvSpPr>
        <p:spPr>
          <a:xfrm>
            <a:off x="5476193" y="3611022"/>
            <a:ext cx="242374"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 </a:t>
            </a:r>
          </a:p>
        </p:txBody>
      </p:sp>
      <p:sp>
        <p:nvSpPr>
          <p:cNvPr id="24" name="TextBox 23">
            <a:extLst>
              <a:ext uri="{FF2B5EF4-FFF2-40B4-BE49-F238E27FC236}">
                <a16:creationId xmlns:a16="http://schemas.microsoft.com/office/drawing/2014/main" id="{7AC1EA3B-9F74-8A42-B77D-065CC15351F6}"/>
              </a:ext>
            </a:extLst>
          </p:cNvPr>
          <p:cNvSpPr txBox="1"/>
          <p:nvPr/>
        </p:nvSpPr>
        <p:spPr>
          <a:xfrm>
            <a:off x="7546667" y="2066024"/>
            <a:ext cx="2377959"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1999: </a:t>
            </a:r>
            <a:r>
              <a:rPr lang="ca-ES" sz="1600" i="1" dirty="0">
                <a:latin typeface="Arial" panose="020B0604020202020204" pitchFamily="34" charset="0"/>
                <a:cs typeface="Arial" panose="020B0604020202020204" pitchFamily="34" charset="0"/>
              </a:rPr>
              <a:t>Veig </a:t>
            </a:r>
            <a:r>
              <a:rPr lang="ca-ES" sz="1600" i="1" dirty="0" err="1">
                <a:latin typeface="Arial" panose="020B0604020202020204" pitchFamily="34" charset="0"/>
                <a:cs typeface="Arial" panose="020B0604020202020204" pitchFamily="34" charset="0"/>
              </a:rPr>
              <a:t>Satan</a:t>
            </a:r>
            <a:r>
              <a:rPr lang="ca-ES" sz="1600" i="1" dirty="0">
                <a:latin typeface="Arial" panose="020B0604020202020204" pitchFamily="34" charset="0"/>
                <a:cs typeface="Arial" panose="020B0604020202020204" pitchFamily="34" charset="0"/>
              </a:rPr>
              <a:t> caure </a:t>
            </a:r>
          </a:p>
          <a:p>
            <a:r>
              <a:rPr lang="ca-ES" sz="1600" i="1" dirty="0">
                <a:latin typeface="Arial" panose="020B0604020202020204" pitchFamily="34" charset="0"/>
                <a:cs typeface="Arial" panose="020B0604020202020204" pitchFamily="34" charset="0"/>
              </a:rPr>
              <a:t>com el llamp</a:t>
            </a:r>
            <a:endParaRPr lang="ca-ES" sz="160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F2FCFB33-687F-9747-B316-EE0DE1E8010F}"/>
              </a:ext>
            </a:extLst>
          </p:cNvPr>
          <p:cNvSpPr txBox="1"/>
          <p:nvPr/>
        </p:nvSpPr>
        <p:spPr>
          <a:xfrm>
            <a:off x="7859637" y="3050025"/>
            <a:ext cx="2064989"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2001: </a:t>
            </a:r>
            <a:r>
              <a:rPr lang="ca-ES" sz="1600" i="1" dirty="0">
                <a:latin typeface="Arial" panose="020B0604020202020204" pitchFamily="34" charset="0"/>
                <a:cs typeface="Arial" panose="020B0604020202020204" pitchFamily="34" charset="0"/>
              </a:rPr>
              <a:t>Aquell per qui </a:t>
            </a:r>
          </a:p>
          <a:p>
            <a:r>
              <a:rPr lang="ca-ES" sz="1600" i="1" dirty="0">
                <a:latin typeface="Arial" panose="020B0604020202020204" pitchFamily="34" charset="0"/>
                <a:cs typeface="Arial" panose="020B0604020202020204" pitchFamily="34" charset="0"/>
              </a:rPr>
              <a:t>arriba l’escàndol</a:t>
            </a:r>
            <a:endParaRPr lang="ca-ES" sz="1600" dirty="0">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60BC9A5B-67BF-9647-94E4-6F551D75EB4F}"/>
              </a:ext>
            </a:extLst>
          </p:cNvPr>
          <p:cNvSpPr txBox="1"/>
          <p:nvPr/>
        </p:nvSpPr>
        <p:spPr>
          <a:xfrm>
            <a:off x="9037497" y="1554193"/>
            <a:ext cx="1838965"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2004: </a:t>
            </a:r>
            <a:r>
              <a:rPr lang="ca-ES" sz="1600" i="1" dirty="0">
                <a:latin typeface="Arial" panose="020B0604020202020204" pitchFamily="34" charset="0"/>
                <a:cs typeface="Arial" panose="020B0604020202020204" pitchFamily="34" charset="0"/>
              </a:rPr>
              <a:t>Els orígens </a:t>
            </a:r>
          </a:p>
          <a:p>
            <a:r>
              <a:rPr lang="ca-ES" sz="1600" i="1" dirty="0">
                <a:latin typeface="Arial" panose="020B0604020202020204" pitchFamily="34" charset="0"/>
                <a:cs typeface="Arial" panose="020B0604020202020204" pitchFamily="34" charset="0"/>
              </a:rPr>
              <a:t>de la cultura</a:t>
            </a:r>
            <a:endParaRPr lang="ca-ES" sz="1600" dirty="0">
              <a:latin typeface="Arial" panose="020B0604020202020204" pitchFamily="34" charset="0"/>
              <a:cs typeface="Arial" panose="020B0604020202020204" pitchFamily="34" charset="0"/>
            </a:endParaRPr>
          </a:p>
        </p:txBody>
      </p:sp>
      <p:sp>
        <p:nvSpPr>
          <p:cNvPr id="27" name="TextBox 26">
            <a:extLst>
              <a:ext uri="{FF2B5EF4-FFF2-40B4-BE49-F238E27FC236}">
                <a16:creationId xmlns:a16="http://schemas.microsoft.com/office/drawing/2014/main" id="{2EB5BB3C-BAB9-A748-BACD-BA84B2799420}"/>
              </a:ext>
            </a:extLst>
          </p:cNvPr>
          <p:cNvSpPr txBox="1"/>
          <p:nvPr/>
        </p:nvSpPr>
        <p:spPr>
          <a:xfrm>
            <a:off x="10629900" y="2485773"/>
            <a:ext cx="1552028"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2008: </a:t>
            </a:r>
            <a:r>
              <a:rPr lang="ca-ES" sz="1600" i="1" dirty="0">
                <a:latin typeface="Arial" panose="020B0604020202020204" pitchFamily="34" charset="0"/>
                <a:cs typeface="Arial" panose="020B0604020202020204" pitchFamily="34" charset="0"/>
              </a:rPr>
              <a:t>Acomplir</a:t>
            </a:r>
          </a:p>
          <a:p>
            <a:r>
              <a:rPr lang="ca-ES" sz="1600" i="1" dirty="0" err="1">
                <a:latin typeface="Arial" panose="020B0604020202020204" pitchFamily="34" charset="0"/>
                <a:cs typeface="Arial" panose="020B0604020202020204" pitchFamily="34" charset="0"/>
              </a:rPr>
              <a:t>Clausewitz</a:t>
            </a:r>
            <a:endParaRPr lang="ca-ES" sz="16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C7087370-4699-CD4B-8E6D-AE5A70596534}"/>
              </a:ext>
            </a:extLst>
          </p:cNvPr>
          <p:cNvSpPr txBox="1"/>
          <p:nvPr/>
        </p:nvSpPr>
        <p:spPr>
          <a:xfrm>
            <a:off x="173882" y="2454678"/>
            <a:ext cx="2443298"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1961: </a:t>
            </a:r>
            <a:r>
              <a:rPr lang="ca-ES" sz="1600" i="1" dirty="0">
                <a:latin typeface="Arial" panose="020B0604020202020204" pitchFamily="34" charset="0"/>
                <a:cs typeface="Arial" panose="020B0604020202020204" pitchFamily="34" charset="0"/>
              </a:rPr>
              <a:t>Mentida romàntica</a:t>
            </a:r>
          </a:p>
          <a:p>
            <a:r>
              <a:rPr lang="ca-ES" sz="1600" i="1" dirty="0">
                <a:latin typeface="Arial" panose="020B0604020202020204" pitchFamily="34" charset="0"/>
                <a:cs typeface="Arial" panose="020B0604020202020204" pitchFamily="34" charset="0"/>
              </a:rPr>
              <a:t>i veritat de novel·la</a:t>
            </a:r>
            <a:endParaRPr lang="ca-ES" sz="160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4DB43964-70B0-344E-BE34-E949D29D5E40}"/>
              </a:ext>
            </a:extLst>
          </p:cNvPr>
          <p:cNvSpPr txBox="1"/>
          <p:nvPr/>
        </p:nvSpPr>
        <p:spPr>
          <a:xfrm>
            <a:off x="1859124" y="1810422"/>
            <a:ext cx="1893467"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1972: </a:t>
            </a:r>
            <a:r>
              <a:rPr lang="ca-ES" sz="1600" i="1" dirty="0">
                <a:latin typeface="Arial" panose="020B0604020202020204" pitchFamily="34" charset="0"/>
                <a:cs typeface="Arial" panose="020B0604020202020204" pitchFamily="34" charset="0"/>
              </a:rPr>
              <a:t>La violència </a:t>
            </a:r>
          </a:p>
          <a:p>
            <a:r>
              <a:rPr lang="ca-ES" sz="1600" i="1" dirty="0">
                <a:latin typeface="Arial" panose="020B0604020202020204" pitchFamily="34" charset="0"/>
                <a:cs typeface="Arial" panose="020B0604020202020204" pitchFamily="34" charset="0"/>
              </a:rPr>
              <a:t>i el sagrat</a:t>
            </a:r>
            <a:endParaRPr lang="ca-ES" sz="1600" dirty="0">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F2F41421-1820-AA47-ADAE-223E32CD73C0}"/>
              </a:ext>
            </a:extLst>
          </p:cNvPr>
          <p:cNvSpPr txBox="1"/>
          <p:nvPr/>
        </p:nvSpPr>
        <p:spPr>
          <a:xfrm>
            <a:off x="328613" y="4614862"/>
            <a:ext cx="1891865" cy="400110"/>
          </a:xfrm>
          <a:prstGeom prst="rect">
            <a:avLst/>
          </a:prstGeom>
          <a:noFill/>
        </p:spPr>
        <p:txBody>
          <a:bodyPr wrap="none" rtlCol="0">
            <a:spAutoFit/>
          </a:bodyPr>
          <a:lstStyle/>
          <a:p>
            <a:r>
              <a:rPr lang="ca-ES" sz="2000" b="1" dirty="0">
                <a:solidFill>
                  <a:srgbClr val="C00000"/>
                </a:solidFill>
                <a:latin typeface="Arial" panose="020B0604020202020204" pitchFamily="34" charset="0"/>
                <a:cs typeface="Arial" panose="020B0604020202020204" pitchFamily="34" charset="0"/>
              </a:rPr>
              <a:t>desig mimètic</a:t>
            </a:r>
          </a:p>
        </p:txBody>
      </p:sp>
      <p:sp>
        <p:nvSpPr>
          <p:cNvPr id="37" name="TextBox 36">
            <a:extLst>
              <a:ext uri="{FF2B5EF4-FFF2-40B4-BE49-F238E27FC236}">
                <a16:creationId xmlns:a16="http://schemas.microsoft.com/office/drawing/2014/main" id="{8027091C-26DD-FD43-B4BF-742C84017882}"/>
              </a:ext>
            </a:extLst>
          </p:cNvPr>
          <p:cNvSpPr txBox="1"/>
          <p:nvPr/>
        </p:nvSpPr>
        <p:spPr>
          <a:xfrm>
            <a:off x="3056001" y="825449"/>
            <a:ext cx="1151277" cy="400110"/>
          </a:xfrm>
          <a:prstGeom prst="rect">
            <a:avLst/>
          </a:prstGeom>
          <a:noFill/>
        </p:spPr>
        <p:txBody>
          <a:bodyPr wrap="none" rtlCol="0">
            <a:spAutoFit/>
          </a:bodyPr>
          <a:lstStyle/>
          <a:p>
            <a:r>
              <a:rPr lang="ca-ES" sz="2000" b="1" dirty="0">
                <a:solidFill>
                  <a:srgbClr val="C00000"/>
                </a:solidFill>
                <a:latin typeface="Arial" panose="020B0604020202020204" pitchFamily="34" charset="0"/>
                <a:cs typeface="Arial" panose="020B0604020202020204" pitchFamily="34" charset="0"/>
              </a:rPr>
              <a:t>sacrifici</a:t>
            </a:r>
          </a:p>
        </p:txBody>
      </p:sp>
      <p:sp>
        <p:nvSpPr>
          <p:cNvPr id="38" name="TextBox 37">
            <a:extLst>
              <a:ext uri="{FF2B5EF4-FFF2-40B4-BE49-F238E27FC236}">
                <a16:creationId xmlns:a16="http://schemas.microsoft.com/office/drawing/2014/main" id="{35BB90A9-3A81-E349-9F12-636823C97575}"/>
              </a:ext>
            </a:extLst>
          </p:cNvPr>
          <p:cNvSpPr txBox="1"/>
          <p:nvPr/>
        </p:nvSpPr>
        <p:spPr>
          <a:xfrm>
            <a:off x="6766362" y="5257740"/>
            <a:ext cx="1438214" cy="400110"/>
          </a:xfrm>
          <a:prstGeom prst="rect">
            <a:avLst/>
          </a:prstGeom>
          <a:noFill/>
        </p:spPr>
        <p:txBody>
          <a:bodyPr wrap="none" rtlCol="0">
            <a:spAutoFit/>
          </a:bodyPr>
          <a:lstStyle/>
          <a:p>
            <a:r>
              <a:rPr lang="ca-ES" sz="2000" b="1" dirty="0">
                <a:solidFill>
                  <a:srgbClr val="C00000"/>
                </a:solidFill>
                <a:latin typeface="Arial" panose="020B0604020202020204" pitchFamily="34" charset="0"/>
                <a:cs typeface="Arial" panose="020B0604020202020204" pitchFamily="34" charset="0"/>
              </a:rPr>
              <a:t>apocalipsi</a:t>
            </a:r>
          </a:p>
        </p:txBody>
      </p:sp>
      <p:sp>
        <p:nvSpPr>
          <p:cNvPr id="39" name="TextBox 38">
            <a:extLst>
              <a:ext uri="{FF2B5EF4-FFF2-40B4-BE49-F238E27FC236}">
                <a16:creationId xmlns:a16="http://schemas.microsoft.com/office/drawing/2014/main" id="{2991409C-794D-244A-903D-01B8F38A76F7}"/>
              </a:ext>
            </a:extLst>
          </p:cNvPr>
          <p:cNvSpPr txBox="1"/>
          <p:nvPr/>
        </p:nvSpPr>
        <p:spPr>
          <a:xfrm>
            <a:off x="4574319" y="5672257"/>
            <a:ext cx="1281120" cy="400110"/>
          </a:xfrm>
          <a:prstGeom prst="rect">
            <a:avLst/>
          </a:prstGeom>
          <a:noFill/>
        </p:spPr>
        <p:txBody>
          <a:bodyPr wrap="none" rtlCol="0">
            <a:spAutoFit/>
          </a:bodyPr>
          <a:lstStyle/>
          <a:p>
            <a:r>
              <a:rPr lang="ca-ES" sz="2000" b="1" dirty="0">
                <a:solidFill>
                  <a:schemeClr val="accent6">
                    <a:lumMod val="75000"/>
                  </a:schemeClr>
                </a:solidFill>
                <a:latin typeface="Arial" panose="020B0604020202020204" pitchFamily="34" charset="0"/>
                <a:cs typeface="Arial" panose="020B0604020202020204" pitchFamily="34" charset="0"/>
              </a:rPr>
              <a:t>violència</a:t>
            </a:r>
          </a:p>
        </p:txBody>
      </p:sp>
      <p:sp>
        <p:nvSpPr>
          <p:cNvPr id="40" name="TextBox 39">
            <a:extLst>
              <a:ext uri="{FF2B5EF4-FFF2-40B4-BE49-F238E27FC236}">
                <a16:creationId xmlns:a16="http://schemas.microsoft.com/office/drawing/2014/main" id="{80D7E7E0-38DD-DA4F-8DB9-90B9A208F563}"/>
              </a:ext>
            </a:extLst>
          </p:cNvPr>
          <p:cNvSpPr txBox="1"/>
          <p:nvPr/>
        </p:nvSpPr>
        <p:spPr>
          <a:xfrm>
            <a:off x="10138419" y="5697486"/>
            <a:ext cx="982961" cy="400110"/>
          </a:xfrm>
          <a:prstGeom prst="rect">
            <a:avLst/>
          </a:prstGeom>
          <a:noFill/>
        </p:spPr>
        <p:txBody>
          <a:bodyPr wrap="none" rtlCol="0">
            <a:spAutoFit/>
          </a:bodyPr>
          <a:lstStyle/>
          <a:p>
            <a:r>
              <a:rPr lang="ca-ES" sz="2000" b="1" dirty="0">
                <a:solidFill>
                  <a:schemeClr val="accent6">
                    <a:lumMod val="75000"/>
                  </a:schemeClr>
                </a:solidFill>
                <a:latin typeface="Arial" panose="020B0604020202020204" pitchFamily="34" charset="0"/>
                <a:cs typeface="Arial" panose="020B0604020202020204" pitchFamily="34" charset="0"/>
              </a:rPr>
              <a:t>guerra</a:t>
            </a:r>
          </a:p>
        </p:txBody>
      </p:sp>
      <p:sp>
        <p:nvSpPr>
          <p:cNvPr id="41" name="TextBox 40">
            <a:extLst>
              <a:ext uri="{FF2B5EF4-FFF2-40B4-BE49-F238E27FC236}">
                <a16:creationId xmlns:a16="http://schemas.microsoft.com/office/drawing/2014/main" id="{D713EB79-3506-8345-A16E-375E5234A097}"/>
              </a:ext>
            </a:extLst>
          </p:cNvPr>
          <p:cNvSpPr txBox="1"/>
          <p:nvPr/>
        </p:nvSpPr>
        <p:spPr>
          <a:xfrm>
            <a:off x="3752591" y="4085152"/>
            <a:ext cx="1678665" cy="400110"/>
          </a:xfrm>
          <a:prstGeom prst="rect">
            <a:avLst/>
          </a:prstGeom>
          <a:noFill/>
        </p:spPr>
        <p:txBody>
          <a:bodyPr wrap="none" rtlCol="0">
            <a:spAutoFit/>
          </a:bodyPr>
          <a:lstStyle/>
          <a:p>
            <a:r>
              <a:rPr lang="ca-ES" sz="2000" b="1" dirty="0">
                <a:solidFill>
                  <a:schemeClr val="accent1">
                    <a:lumMod val="50000"/>
                  </a:schemeClr>
                </a:solidFill>
                <a:latin typeface="Arial" panose="020B0604020202020204" pitchFamily="34" charset="0"/>
                <a:cs typeface="Arial" panose="020B0604020202020204" pitchFamily="34" charset="0"/>
              </a:rPr>
              <a:t>cristianisme</a:t>
            </a:r>
          </a:p>
        </p:txBody>
      </p:sp>
      <p:sp>
        <p:nvSpPr>
          <p:cNvPr id="42" name="TextBox 41">
            <a:extLst>
              <a:ext uri="{FF2B5EF4-FFF2-40B4-BE49-F238E27FC236}">
                <a16:creationId xmlns:a16="http://schemas.microsoft.com/office/drawing/2014/main" id="{7BE4BEBE-6D16-FD4F-93A6-0B0A6AAB184E}"/>
              </a:ext>
            </a:extLst>
          </p:cNvPr>
          <p:cNvSpPr txBox="1"/>
          <p:nvPr/>
        </p:nvSpPr>
        <p:spPr>
          <a:xfrm>
            <a:off x="328613" y="202731"/>
            <a:ext cx="3121367" cy="369332"/>
          </a:xfrm>
          <a:prstGeom prst="rect">
            <a:avLst/>
          </a:prstGeom>
          <a:noFill/>
        </p:spPr>
        <p:txBody>
          <a:bodyPr wrap="none" rtlCol="0">
            <a:spAutoFit/>
          </a:bodyPr>
          <a:lstStyle/>
          <a:p>
            <a:r>
              <a:rPr lang="ca-ES" b="1" dirty="0">
                <a:latin typeface="Arial" panose="020B0604020202020204" pitchFamily="34" charset="0"/>
                <a:cs typeface="Arial" panose="020B0604020202020204" pitchFamily="34" charset="0"/>
              </a:rPr>
              <a:t>RENÉ GIRARD (1923-2015)</a:t>
            </a:r>
          </a:p>
        </p:txBody>
      </p:sp>
      <p:cxnSp>
        <p:nvCxnSpPr>
          <p:cNvPr id="46" name="Straight Connector 45">
            <a:extLst>
              <a:ext uri="{FF2B5EF4-FFF2-40B4-BE49-F238E27FC236}">
                <a16:creationId xmlns:a16="http://schemas.microsoft.com/office/drawing/2014/main" id="{85951EF2-DC59-8E42-BD1F-88BF591D168C}"/>
              </a:ext>
            </a:extLst>
          </p:cNvPr>
          <p:cNvCxnSpPr>
            <a:cxnSpLocks/>
            <a:stCxn id="37" idx="2"/>
          </p:cNvCxnSpPr>
          <p:nvPr/>
        </p:nvCxnSpPr>
        <p:spPr>
          <a:xfrm flipH="1">
            <a:off x="3616097" y="1225559"/>
            <a:ext cx="15543" cy="4189523"/>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48" name="Straight Connector 47">
            <a:extLst>
              <a:ext uri="{FF2B5EF4-FFF2-40B4-BE49-F238E27FC236}">
                <a16:creationId xmlns:a16="http://schemas.microsoft.com/office/drawing/2014/main" id="{F251357D-3353-0F4D-A4B2-0A6509195D65}"/>
              </a:ext>
            </a:extLst>
          </p:cNvPr>
          <p:cNvCxnSpPr>
            <a:cxnSpLocks/>
          </p:cNvCxnSpPr>
          <p:nvPr/>
        </p:nvCxnSpPr>
        <p:spPr>
          <a:xfrm>
            <a:off x="7485469" y="1225559"/>
            <a:ext cx="16067" cy="4024394"/>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3" name="Rectangle 2">
            <a:extLst>
              <a:ext uri="{FF2B5EF4-FFF2-40B4-BE49-F238E27FC236}">
                <a16:creationId xmlns:a16="http://schemas.microsoft.com/office/drawing/2014/main" id="{A6F5F080-8EFC-064D-81E3-2F6AC3EA719D}"/>
              </a:ext>
            </a:extLst>
          </p:cNvPr>
          <p:cNvSpPr/>
          <p:nvPr/>
        </p:nvSpPr>
        <p:spPr>
          <a:xfrm>
            <a:off x="1421670" y="5703035"/>
            <a:ext cx="1093569" cy="400110"/>
          </a:xfrm>
          <a:prstGeom prst="rect">
            <a:avLst/>
          </a:prstGeom>
        </p:spPr>
        <p:txBody>
          <a:bodyPr wrap="none">
            <a:spAutoFit/>
          </a:bodyPr>
          <a:lstStyle/>
          <a:p>
            <a:r>
              <a:rPr lang="ca-ES" sz="2000" b="1" dirty="0">
                <a:solidFill>
                  <a:schemeClr val="accent6">
                    <a:lumMod val="75000"/>
                  </a:schemeClr>
                </a:solidFill>
                <a:latin typeface="Arial" panose="020B0604020202020204" pitchFamily="34" charset="0"/>
                <a:cs typeface="Arial" panose="020B0604020202020204" pitchFamily="34" charset="0"/>
              </a:rPr>
              <a:t>rivalitat</a:t>
            </a:r>
          </a:p>
        </p:txBody>
      </p:sp>
    </p:spTree>
    <p:extLst>
      <p:ext uri="{BB962C8B-B14F-4D97-AF65-F5344CB8AC3E}">
        <p14:creationId xmlns:p14="http://schemas.microsoft.com/office/powerpoint/2010/main" val="1965940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ight Arrow 24">
            <a:extLst>
              <a:ext uri="{FF2B5EF4-FFF2-40B4-BE49-F238E27FC236}">
                <a16:creationId xmlns:a16="http://schemas.microsoft.com/office/drawing/2014/main" id="{15EE4A06-13B3-2E47-9F5B-8F0B1553F9D4}"/>
              </a:ext>
            </a:extLst>
          </p:cNvPr>
          <p:cNvSpPr/>
          <p:nvPr/>
        </p:nvSpPr>
        <p:spPr>
          <a:xfrm>
            <a:off x="2151335" y="5308121"/>
            <a:ext cx="7186612" cy="866566"/>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a-ES"/>
          </a:p>
        </p:txBody>
      </p:sp>
      <p:sp>
        <p:nvSpPr>
          <p:cNvPr id="4" name="Rounded Rectangle 3">
            <a:extLst>
              <a:ext uri="{FF2B5EF4-FFF2-40B4-BE49-F238E27FC236}">
                <a16:creationId xmlns:a16="http://schemas.microsoft.com/office/drawing/2014/main" id="{DA0DE4EA-E1E7-2544-82B4-1A5920487787}"/>
              </a:ext>
            </a:extLst>
          </p:cNvPr>
          <p:cNvSpPr/>
          <p:nvPr/>
        </p:nvSpPr>
        <p:spPr>
          <a:xfrm>
            <a:off x="3412810" y="1628775"/>
            <a:ext cx="659128" cy="385763"/>
          </a:xfrm>
          <a:prstGeom prst="roundRect">
            <a:avLst/>
          </a:prstGeom>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a-ES"/>
          </a:p>
        </p:txBody>
      </p:sp>
      <p:sp>
        <p:nvSpPr>
          <p:cNvPr id="2" name="TextBox 1">
            <a:extLst>
              <a:ext uri="{FF2B5EF4-FFF2-40B4-BE49-F238E27FC236}">
                <a16:creationId xmlns:a16="http://schemas.microsoft.com/office/drawing/2014/main" id="{0AFA0BF2-CD11-3F46-8D35-7161471C5C3D}"/>
              </a:ext>
            </a:extLst>
          </p:cNvPr>
          <p:cNvSpPr txBox="1"/>
          <p:nvPr/>
        </p:nvSpPr>
        <p:spPr>
          <a:xfrm>
            <a:off x="639588" y="485432"/>
            <a:ext cx="2300630" cy="369332"/>
          </a:xfrm>
          <a:prstGeom prst="rect">
            <a:avLst/>
          </a:prstGeom>
          <a:noFill/>
        </p:spPr>
        <p:txBody>
          <a:bodyPr wrap="none" rtlCol="0">
            <a:spAutoFit/>
          </a:bodyPr>
          <a:lstStyle/>
          <a:p>
            <a:r>
              <a:rPr lang="ca-ES" b="1" dirty="0">
                <a:solidFill>
                  <a:srgbClr val="C00000"/>
                </a:solidFill>
                <a:latin typeface="Arial" panose="020B0604020202020204" pitchFamily="34" charset="0"/>
                <a:cs typeface="Arial" panose="020B0604020202020204" pitchFamily="34" charset="0"/>
              </a:rPr>
              <a:t>el desig és mimètic</a:t>
            </a:r>
          </a:p>
        </p:txBody>
      </p:sp>
      <p:sp>
        <p:nvSpPr>
          <p:cNvPr id="3" name="TextBox 2">
            <a:extLst>
              <a:ext uri="{FF2B5EF4-FFF2-40B4-BE49-F238E27FC236}">
                <a16:creationId xmlns:a16="http://schemas.microsoft.com/office/drawing/2014/main" id="{BCE2B307-5B07-6245-9A8B-46EFE48EB55B}"/>
              </a:ext>
            </a:extLst>
          </p:cNvPr>
          <p:cNvSpPr txBox="1"/>
          <p:nvPr/>
        </p:nvSpPr>
        <p:spPr>
          <a:xfrm>
            <a:off x="639589" y="1652379"/>
            <a:ext cx="3432350"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el meu desig imita el desig de l’altre</a:t>
            </a:r>
          </a:p>
        </p:txBody>
      </p:sp>
      <p:sp>
        <p:nvSpPr>
          <p:cNvPr id="6" name="TextBox 5">
            <a:extLst>
              <a:ext uri="{FF2B5EF4-FFF2-40B4-BE49-F238E27FC236}">
                <a16:creationId xmlns:a16="http://schemas.microsoft.com/office/drawing/2014/main" id="{0F35FA6D-3F20-C243-8DE6-2A6202EA74E2}"/>
              </a:ext>
            </a:extLst>
          </p:cNvPr>
          <p:cNvSpPr txBox="1"/>
          <p:nvPr/>
        </p:nvSpPr>
        <p:spPr>
          <a:xfrm>
            <a:off x="5079375" y="2394227"/>
            <a:ext cx="1016625" cy="338554"/>
          </a:xfrm>
          <a:prstGeom prst="rect">
            <a:avLst/>
          </a:prstGeom>
          <a:noFill/>
        </p:spPr>
        <p:txBody>
          <a:bodyPr wrap="none" rtlCol="0">
            <a:spAutoFit/>
          </a:bodyPr>
          <a:lstStyle/>
          <a:p>
            <a:r>
              <a:rPr lang="ca-ES" sz="1600" dirty="0">
                <a:solidFill>
                  <a:srgbClr val="C00000"/>
                </a:solidFill>
                <a:latin typeface="Arial" panose="020B0604020202020204" pitchFamily="34" charset="0"/>
                <a:cs typeface="Arial" panose="020B0604020202020204" pitchFamily="34" charset="0"/>
              </a:rPr>
              <a:t>mitjancer</a:t>
            </a:r>
          </a:p>
        </p:txBody>
      </p:sp>
      <p:sp>
        <p:nvSpPr>
          <p:cNvPr id="7" name="TextBox 6">
            <a:extLst>
              <a:ext uri="{FF2B5EF4-FFF2-40B4-BE49-F238E27FC236}">
                <a16:creationId xmlns:a16="http://schemas.microsoft.com/office/drawing/2014/main" id="{7E393420-7363-5243-8FA7-3318FD052DF4}"/>
              </a:ext>
            </a:extLst>
          </p:cNvPr>
          <p:cNvSpPr txBox="1"/>
          <p:nvPr/>
        </p:nvSpPr>
        <p:spPr>
          <a:xfrm>
            <a:off x="2657475" y="3586163"/>
            <a:ext cx="755335"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extern</a:t>
            </a:r>
          </a:p>
        </p:txBody>
      </p:sp>
      <p:sp>
        <p:nvSpPr>
          <p:cNvPr id="8" name="Rectangle 7">
            <a:extLst>
              <a:ext uri="{FF2B5EF4-FFF2-40B4-BE49-F238E27FC236}">
                <a16:creationId xmlns:a16="http://schemas.microsoft.com/office/drawing/2014/main" id="{F40699AF-F25D-EE42-8B29-0171760BCF9C}"/>
              </a:ext>
            </a:extLst>
          </p:cNvPr>
          <p:cNvSpPr/>
          <p:nvPr/>
        </p:nvSpPr>
        <p:spPr>
          <a:xfrm>
            <a:off x="7681913" y="3429000"/>
            <a:ext cx="697627" cy="338554"/>
          </a:xfrm>
          <a:prstGeom prst="rect">
            <a:avLst/>
          </a:prstGeom>
        </p:spPr>
        <p:txBody>
          <a:bodyPr wrap="none">
            <a:spAutoFit/>
          </a:bodyPr>
          <a:lstStyle/>
          <a:p>
            <a:r>
              <a:rPr lang="ca-ES" sz="1600" dirty="0">
                <a:latin typeface="Arial" panose="020B0604020202020204" pitchFamily="34" charset="0"/>
                <a:cs typeface="Arial" panose="020B0604020202020204" pitchFamily="34" charset="0"/>
              </a:rPr>
              <a:t>intern</a:t>
            </a:r>
          </a:p>
        </p:txBody>
      </p:sp>
      <p:cxnSp>
        <p:nvCxnSpPr>
          <p:cNvPr id="10" name="Elbow Connector 9">
            <a:extLst>
              <a:ext uri="{FF2B5EF4-FFF2-40B4-BE49-F238E27FC236}">
                <a16:creationId xmlns:a16="http://schemas.microsoft.com/office/drawing/2014/main" id="{5460143E-A056-F04B-9ACC-DB2490ECFACC}"/>
              </a:ext>
            </a:extLst>
          </p:cNvPr>
          <p:cNvCxnSpPr>
            <a:stCxn id="2" idx="2"/>
            <a:endCxn id="3" idx="0"/>
          </p:cNvCxnSpPr>
          <p:nvPr/>
        </p:nvCxnSpPr>
        <p:spPr>
          <a:xfrm rot="16200000" flipH="1">
            <a:off x="1674026" y="970640"/>
            <a:ext cx="797615" cy="565861"/>
          </a:xfrm>
          <a:prstGeom prst="bentConnector3">
            <a:avLst/>
          </a:prstGeom>
          <a:ln w="28575">
            <a:tailEnd type="triangle"/>
          </a:ln>
        </p:spPr>
        <p:style>
          <a:lnRef idx="1">
            <a:schemeClr val="dk1"/>
          </a:lnRef>
          <a:fillRef idx="0">
            <a:schemeClr val="dk1"/>
          </a:fillRef>
          <a:effectRef idx="0">
            <a:schemeClr val="dk1"/>
          </a:effectRef>
          <a:fontRef idx="minor">
            <a:schemeClr val="tx1"/>
          </a:fontRef>
        </p:style>
      </p:cxnSp>
      <p:cxnSp>
        <p:nvCxnSpPr>
          <p:cNvPr id="19" name="Elbow Connector 18">
            <a:extLst>
              <a:ext uri="{FF2B5EF4-FFF2-40B4-BE49-F238E27FC236}">
                <a16:creationId xmlns:a16="http://schemas.microsoft.com/office/drawing/2014/main" id="{F7D63E40-E6EE-3442-BAE9-55DF4310B6FA}"/>
              </a:ext>
            </a:extLst>
          </p:cNvPr>
          <p:cNvCxnSpPr>
            <a:stCxn id="3" idx="3"/>
            <a:endCxn id="6" idx="0"/>
          </p:cNvCxnSpPr>
          <p:nvPr/>
        </p:nvCxnSpPr>
        <p:spPr>
          <a:xfrm>
            <a:off x="4071939" y="1821656"/>
            <a:ext cx="1515749" cy="572571"/>
          </a:xfrm>
          <a:prstGeom prst="bentConnector2">
            <a:avLst/>
          </a:prstGeom>
          <a:ln w="28575">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1D3A4A5E-7905-AE44-AEC3-8BAA268E2396}"/>
              </a:ext>
            </a:extLst>
          </p:cNvPr>
          <p:cNvCxnSpPr>
            <a:stCxn id="6" idx="2"/>
            <a:endCxn id="7" idx="3"/>
          </p:cNvCxnSpPr>
          <p:nvPr/>
        </p:nvCxnSpPr>
        <p:spPr>
          <a:xfrm flipH="1">
            <a:off x="3412810" y="2732781"/>
            <a:ext cx="2174878" cy="102265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F05EB2D2-8242-7149-8CC3-A1A2CFECD90D}"/>
              </a:ext>
            </a:extLst>
          </p:cNvPr>
          <p:cNvCxnSpPr>
            <a:stCxn id="6" idx="2"/>
            <a:endCxn id="8" idx="1"/>
          </p:cNvCxnSpPr>
          <p:nvPr/>
        </p:nvCxnSpPr>
        <p:spPr>
          <a:xfrm>
            <a:off x="5587688" y="2732781"/>
            <a:ext cx="2094225" cy="8654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 name="TextBox 23">
            <a:extLst>
              <a:ext uri="{FF2B5EF4-FFF2-40B4-BE49-F238E27FC236}">
                <a16:creationId xmlns:a16="http://schemas.microsoft.com/office/drawing/2014/main" id="{91F71D53-FF90-0349-BE23-FE431BC880E4}"/>
              </a:ext>
            </a:extLst>
          </p:cNvPr>
          <p:cNvSpPr txBox="1"/>
          <p:nvPr/>
        </p:nvSpPr>
        <p:spPr>
          <a:xfrm>
            <a:off x="2332244" y="5519947"/>
            <a:ext cx="6684843"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Cervantes        Stendhal         Flaubert           Proust             Dostoievski</a:t>
            </a:r>
          </a:p>
        </p:txBody>
      </p:sp>
      <p:sp>
        <p:nvSpPr>
          <p:cNvPr id="26" name="TextBox 25">
            <a:extLst>
              <a:ext uri="{FF2B5EF4-FFF2-40B4-BE49-F238E27FC236}">
                <a16:creationId xmlns:a16="http://schemas.microsoft.com/office/drawing/2014/main" id="{1A67968F-D207-F64B-BAED-0E4EB3BC413E}"/>
              </a:ext>
            </a:extLst>
          </p:cNvPr>
          <p:cNvSpPr txBox="1"/>
          <p:nvPr/>
        </p:nvSpPr>
        <p:spPr>
          <a:xfrm>
            <a:off x="639588" y="4729163"/>
            <a:ext cx="914033" cy="584775"/>
          </a:xfrm>
          <a:prstGeom prst="rect">
            <a:avLst/>
          </a:prstGeom>
          <a:noFill/>
        </p:spPr>
        <p:txBody>
          <a:bodyPr wrap="none" rtlCol="0">
            <a:spAutoFit/>
          </a:bodyPr>
          <a:lstStyle/>
          <a:p>
            <a:pPr algn="ctr"/>
            <a:r>
              <a:rPr lang="ca-ES" sz="1600" dirty="0">
                <a:latin typeface="Arial" panose="020B0604020202020204" pitchFamily="34" charset="0"/>
                <a:cs typeface="Arial" panose="020B0604020202020204" pitchFamily="34" charset="0"/>
              </a:rPr>
              <a:t>caverna</a:t>
            </a:r>
          </a:p>
          <a:p>
            <a:pPr algn="ctr"/>
            <a:r>
              <a:rPr lang="ca-ES" sz="1600" dirty="0">
                <a:latin typeface="Arial" panose="020B0604020202020204" pitchFamily="34" charset="0"/>
                <a:cs typeface="Arial" panose="020B0604020202020204" pitchFamily="34" charset="0"/>
              </a:rPr>
              <a:t>(Plató)</a:t>
            </a:r>
          </a:p>
        </p:txBody>
      </p:sp>
      <p:sp>
        <p:nvSpPr>
          <p:cNvPr id="27" name="TextBox 26">
            <a:extLst>
              <a:ext uri="{FF2B5EF4-FFF2-40B4-BE49-F238E27FC236}">
                <a16:creationId xmlns:a16="http://schemas.microsoft.com/office/drawing/2014/main" id="{A3BAB558-FE5E-7A4A-AF8F-8749CF855C08}"/>
              </a:ext>
            </a:extLst>
          </p:cNvPr>
          <p:cNvSpPr txBox="1"/>
          <p:nvPr/>
        </p:nvSpPr>
        <p:spPr>
          <a:xfrm>
            <a:off x="10040665" y="4729162"/>
            <a:ext cx="1369286" cy="584775"/>
          </a:xfrm>
          <a:prstGeom prst="rect">
            <a:avLst/>
          </a:prstGeom>
          <a:noFill/>
        </p:spPr>
        <p:txBody>
          <a:bodyPr wrap="none" rtlCol="0">
            <a:spAutoFit/>
          </a:bodyPr>
          <a:lstStyle/>
          <a:p>
            <a:pPr algn="ctr"/>
            <a:r>
              <a:rPr lang="ca-ES" sz="1600" dirty="0">
                <a:latin typeface="Arial" panose="020B0604020202020204" pitchFamily="34" charset="0"/>
                <a:cs typeface="Arial" panose="020B0604020202020204" pitchFamily="34" charset="0"/>
              </a:rPr>
              <a:t>soterrani</a:t>
            </a:r>
          </a:p>
          <a:p>
            <a:pPr algn="ctr"/>
            <a:r>
              <a:rPr lang="ca-ES" sz="1600" dirty="0">
                <a:latin typeface="Arial" panose="020B0604020202020204" pitchFamily="34" charset="0"/>
                <a:cs typeface="Arial" panose="020B0604020202020204" pitchFamily="34" charset="0"/>
              </a:rPr>
              <a:t>(Dostoievski)</a:t>
            </a:r>
          </a:p>
        </p:txBody>
      </p:sp>
      <p:sp>
        <p:nvSpPr>
          <p:cNvPr id="29" name="TextBox 28">
            <a:extLst>
              <a:ext uri="{FF2B5EF4-FFF2-40B4-BE49-F238E27FC236}">
                <a16:creationId xmlns:a16="http://schemas.microsoft.com/office/drawing/2014/main" id="{14BE198B-42E8-EB4D-AF6F-11808E74AF6F}"/>
              </a:ext>
            </a:extLst>
          </p:cNvPr>
          <p:cNvSpPr txBox="1"/>
          <p:nvPr/>
        </p:nvSpPr>
        <p:spPr>
          <a:xfrm>
            <a:off x="2594540" y="4074078"/>
            <a:ext cx="1726755" cy="954107"/>
          </a:xfrm>
          <a:prstGeom prst="rect">
            <a:avLst/>
          </a:prstGeom>
          <a:noFill/>
        </p:spPr>
        <p:txBody>
          <a:bodyPr wrap="none" rtlCol="0">
            <a:spAutoFit/>
          </a:bodyPr>
          <a:lstStyle/>
          <a:p>
            <a:r>
              <a:rPr lang="ca-ES" sz="1400" dirty="0">
                <a:latin typeface="Arial" panose="020B0604020202020204" pitchFamily="34" charset="0"/>
                <a:cs typeface="Arial" panose="020B0604020202020204" pitchFamily="34" charset="0"/>
              </a:rPr>
              <a:t>jerarquia</a:t>
            </a:r>
          </a:p>
          <a:p>
            <a:r>
              <a:rPr lang="ca-ES" sz="1400" dirty="0">
                <a:latin typeface="Arial" panose="020B0604020202020204" pitchFamily="34" charset="0"/>
                <a:cs typeface="Arial" panose="020B0604020202020204" pitchFamily="34" charset="0"/>
              </a:rPr>
              <a:t>model valuós</a:t>
            </a:r>
          </a:p>
          <a:p>
            <a:r>
              <a:rPr lang="ca-ES" sz="1400" dirty="0">
                <a:latin typeface="Arial" panose="020B0604020202020204" pitchFamily="34" charset="0"/>
                <a:cs typeface="Arial" panose="020B0604020202020204" pitchFamily="34" charset="0"/>
              </a:rPr>
              <a:t>verticalitat</a:t>
            </a:r>
          </a:p>
          <a:p>
            <a:r>
              <a:rPr lang="ca-ES" sz="1400" dirty="0">
                <a:latin typeface="Arial" panose="020B0604020202020204" pitchFamily="34" charset="0"/>
                <a:cs typeface="Arial" panose="020B0604020202020204" pitchFamily="34" charset="0"/>
              </a:rPr>
              <a:t>societat estamental</a:t>
            </a:r>
          </a:p>
        </p:txBody>
      </p:sp>
      <p:sp>
        <p:nvSpPr>
          <p:cNvPr id="30" name="TextBox 29">
            <a:extLst>
              <a:ext uri="{FF2B5EF4-FFF2-40B4-BE49-F238E27FC236}">
                <a16:creationId xmlns:a16="http://schemas.microsoft.com/office/drawing/2014/main" id="{269A9824-F4A2-EE44-BFE3-B825105816FE}"/>
              </a:ext>
            </a:extLst>
          </p:cNvPr>
          <p:cNvSpPr txBox="1"/>
          <p:nvPr/>
        </p:nvSpPr>
        <p:spPr>
          <a:xfrm>
            <a:off x="7681913" y="4074078"/>
            <a:ext cx="1697901" cy="954107"/>
          </a:xfrm>
          <a:prstGeom prst="rect">
            <a:avLst/>
          </a:prstGeom>
          <a:noFill/>
        </p:spPr>
        <p:txBody>
          <a:bodyPr wrap="none" rtlCol="0">
            <a:spAutoFit/>
          </a:bodyPr>
          <a:lstStyle/>
          <a:p>
            <a:r>
              <a:rPr lang="ca-ES" sz="1400" dirty="0">
                <a:latin typeface="Arial" panose="020B0604020202020204" pitchFamily="34" charset="0"/>
                <a:cs typeface="Arial" panose="020B0604020202020204" pitchFamily="34" charset="0"/>
              </a:rPr>
              <a:t>igualtat</a:t>
            </a:r>
          </a:p>
          <a:p>
            <a:r>
              <a:rPr lang="ca-ES" sz="1400" dirty="0">
                <a:latin typeface="Arial" panose="020B0604020202020204" pitchFamily="34" charset="0"/>
                <a:cs typeface="Arial" panose="020B0604020202020204" pitchFamily="34" charset="0"/>
              </a:rPr>
              <a:t>model-rival</a:t>
            </a:r>
          </a:p>
          <a:p>
            <a:r>
              <a:rPr lang="ca-ES" sz="1400" dirty="0">
                <a:latin typeface="Arial" panose="020B0604020202020204" pitchFamily="34" charset="0"/>
                <a:cs typeface="Arial" panose="020B0604020202020204" pitchFamily="34" charset="0"/>
              </a:rPr>
              <a:t>horitzontalitat</a:t>
            </a:r>
          </a:p>
          <a:p>
            <a:r>
              <a:rPr lang="ca-ES" sz="1400" dirty="0">
                <a:latin typeface="Arial" panose="020B0604020202020204" pitchFamily="34" charset="0"/>
                <a:cs typeface="Arial" panose="020B0604020202020204" pitchFamily="34" charset="0"/>
              </a:rPr>
              <a:t>societat de classes</a:t>
            </a:r>
          </a:p>
        </p:txBody>
      </p:sp>
      <p:sp>
        <p:nvSpPr>
          <p:cNvPr id="31" name="Rectangle 30">
            <a:extLst>
              <a:ext uri="{FF2B5EF4-FFF2-40B4-BE49-F238E27FC236}">
                <a16:creationId xmlns:a16="http://schemas.microsoft.com/office/drawing/2014/main" id="{E8B2CE9B-C399-3F4B-8E43-918860DF487C}"/>
              </a:ext>
            </a:extLst>
          </p:cNvPr>
          <p:cNvSpPr/>
          <p:nvPr/>
        </p:nvSpPr>
        <p:spPr>
          <a:xfrm>
            <a:off x="5969087" y="-77540"/>
            <a:ext cx="6096000" cy="2123658"/>
          </a:xfrm>
          <a:prstGeom prst="rect">
            <a:avLst/>
          </a:prstGeom>
        </p:spPr>
        <p:txBody>
          <a:bodyPr>
            <a:spAutoFit/>
          </a:bodyPr>
          <a:lstStyle/>
          <a:p>
            <a:pPr indent="450215" algn="just">
              <a:spcAft>
                <a:spcPts val="600"/>
              </a:spcAft>
            </a:pPr>
            <a:r>
              <a:rPr lang="ca-ES" sz="1000" dirty="0">
                <a:latin typeface="Times New Roman" panose="02020603050405020304" pitchFamily="18" charset="0"/>
                <a:ea typeface="Times New Roman" panose="02020603050405020304" pitchFamily="18" charset="0"/>
              </a:rPr>
              <a:t> </a:t>
            </a:r>
          </a:p>
          <a:p>
            <a:pPr indent="450215" algn="just">
              <a:spcAft>
                <a:spcPts val="600"/>
              </a:spcAft>
            </a:pPr>
            <a:r>
              <a:rPr lang="ca-ES" sz="1400" dirty="0">
                <a:latin typeface="Arial" panose="020B0604020202020204" pitchFamily="34" charset="0"/>
                <a:ea typeface="Times New Roman" panose="02020603050405020304" pitchFamily="18" charset="0"/>
                <a:cs typeface="Arial" panose="020B0604020202020204" pitchFamily="34" charset="0"/>
              </a:rPr>
              <a:t>Les novel·les s’agrupen, doncs, en dues categories fonamentals ––a l’interior de les quals hom pot multiplicar a l’infinit les distincions secundàries. Parlarem de </a:t>
            </a:r>
            <a:r>
              <a:rPr lang="ca-ES" sz="1400" b="1" dirty="0">
                <a:latin typeface="Arial" panose="020B0604020202020204" pitchFamily="34" charset="0"/>
                <a:ea typeface="Times New Roman" panose="02020603050405020304" pitchFamily="18" charset="0"/>
                <a:cs typeface="Arial" panose="020B0604020202020204" pitchFamily="34" charset="0"/>
              </a:rPr>
              <a:t>mediació externa </a:t>
            </a:r>
            <a:r>
              <a:rPr lang="ca-ES" sz="1400" dirty="0">
                <a:latin typeface="Arial" panose="020B0604020202020204" pitchFamily="34" charset="0"/>
                <a:ea typeface="Times New Roman" panose="02020603050405020304" pitchFamily="18" charset="0"/>
                <a:cs typeface="Arial" panose="020B0604020202020204" pitchFamily="34" charset="0"/>
              </a:rPr>
              <a:t>quan la distància és suficient perquè les dues esferes de possibles de les quals el mediador i el subjecte ocupen cadascú el centre no estiguin en contacte. Parlarem de </a:t>
            </a:r>
            <a:r>
              <a:rPr lang="ca-ES" sz="1400" b="1" dirty="0">
                <a:latin typeface="Arial" panose="020B0604020202020204" pitchFamily="34" charset="0"/>
                <a:ea typeface="Times New Roman" panose="02020603050405020304" pitchFamily="18" charset="0"/>
                <a:cs typeface="Arial" panose="020B0604020202020204" pitchFamily="34" charset="0"/>
              </a:rPr>
              <a:t>mediació interna</a:t>
            </a:r>
            <a:r>
              <a:rPr lang="ca-ES" sz="1400" dirty="0">
                <a:latin typeface="Arial" panose="020B0604020202020204" pitchFamily="34" charset="0"/>
                <a:ea typeface="Times New Roman" panose="02020603050405020304" pitchFamily="18" charset="0"/>
                <a:cs typeface="Arial" panose="020B0604020202020204" pitchFamily="34" charset="0"/>
              </a:rPr>
              <a:t> quan aquesta mateixa distància és prou reduïda perquè les dues esferes penetrin més profundament l’una dins l’altra.</a:t>
            </a:r>
          </a:p>
          <a:p>
            <a:pPr indent="450215" algn="r">
              <a:spcAft>
                <a:spcPts val="600"/>
              </a:spcAft>
            </a:pPr>
            <a:r>
              <a:rPr lang="ca-ES" sz="1400" dirty="0">
                <a:latin typeface="Arial" panose="020B0604020202020204" pitchFamily="34" charset="0"/>
                <a:ea typeface="Times New Roman" panose="02020603050405020304" pitchFamily="18" charset="0"/>
                <a:cs typeface="Arial" panose="020B0604020202020204" pitchFamily="34" charset="0"/>
              </a:rPr>
              <a:t> (</a:t>
            </a:r>
            <a:r>
              <a:rPr lang="ca-ES" sz="1400" i="1" dirty="0" err="1">
                <a:latin typeface="Arial" panose="020B0604020202020204" pitchFamily="34" charset="0"/>
                <a:ea typeface="Times New Roman" panose="02020603050405020304" pitchFamily="18" charset="0"/>
                <a:cs typeface="Arial" panose="020B0604020202020204" pitchFamily="34" charset="0"/>
              </a:rPr>
              <a:t>Mensonge</a:t>
            </a:r>
            <a:r>
              <a:rPr lang="ca-ES" sz="1400" i="1" dirty="0">
                <a:latin typeface="Arial" panose="020B0604020202020204" pitchFamily="34" charset="0"/>
                <a:ea typeface="Times New Roman" panose="02020603050405020304" pitchFamily="18" charset="0"/>
                <a:cs typeface="Arial" panose="020B0604020202020204" pitchFamily="34" charset="0"/>
              </a:rPr>
              <a:t> </a:t>
            </a:r>
            <a:r>
              <a:rPr lang="ca-ES" sz="1400" i="1" dirty="0" err="1">
                <a:latin typeface="Arial" panose="020B0604020202020204" pitchFamily="34" charset="0"/>
                <a:ea typeface="Times New Roman" panose="02020603050405020304" pitchFamily="18" charset="0"/>
                <a:cs typeface="Arial" panose="020B0604020202020204" pitchFamily="34" charset="0"/>
              </a:rPr>
              <a:t>romantique</a:t>
            </a:r>
            <a:r>
              <a:rPr lang="ca-ES" sz="1400" i="1" dirty="0">
                <a:latin typeface="Arial" panose="020B0604020202020204" pitchFamily="34" charset="0"/>
                <a:ea typeface="Times New Roman" panose="02020603050405020304" pitchFamily="18" charset="0"/>
                <a:cs typeface="Arial" panose="020B0604020202020204" pitchFamily="34" charset="0"/>
              </a:rPr>
              <a:t> et </a:t>
            </a:r>
            <a:r>
              <a:rPr lang="ca-ES" sz="1400" i="1" dirty="0" err="1">
                <a:latin typeface="Arial" panose="020B0604020202020204" pitchFamily="34" charset="0"/>
                <a:ea typeface="Times New Roman" panose="02020603050405020304" pitchFamily="18" charset="0"/>
                <a:cs typeface="Arial" panose="020B0604020202020204" pitchFamily="34" charset="0"/>
              </a:rPr>
              <a:t>vérité</a:t>
            </a:r>
            <a:r>
              <a:rPr lang="ca-ES" sz="1400" i="1" dirty="0">
                <a:latin typeface="Arial" panose="020B0604020202020204" pitchFamily="34" charset="0"/>
                <a:ea typeface="Times New Roman" panose="02020603050405020304" pitchFamily="18" charset="0"/>
                <a:cs typeface="Arial" panose="020B0604020202020204" pitchFamily="34" charset="0"/>
              </a:rPr>
              <a:t> </a:t>
            </a:r>
            <a:r>
              <a:rPr lang="ca-ES" sz="1400" i="1" dirty="0" err="1">
                <a:latin typeface="Arial" panose="020B0604020202020204" pitchFamily="34" charset="0"/>
                <a:ea typeface="Times New Roman" panose="02020603050405020304" pitchFamily="18" charset="0"/>
                <a:cs typeface="Arial" panose="020B0604020202020204" pitchFamily="34" charset="0"/>
              </a:rPr>
              <a:t>romanesque</a:t>
            </a:r>
            <a:r>
              <a:rPr lang="ca-ES" sz="1400" dirty="0">
                <a:latin typeface="Arial" panose="020B0604020202020204" pitchFamily="34" charset="0"/>
                <a:ea typeface="Times New Roman" panose="02020603050405020304" pitchFamily="18" charset="0"/>
                <a:cs typeface="Arial" panose="020B0604020202020204" pitchFamily="34" charset="0"/>
              </a:rPr>
              <a:t>, </a:t>
            </a:r>
            <a:r>
              <a:rPr lang="ca-ES" sz="1400" dirty="0" err="1">
                <a:latin typeface="Arial" panose="020B0604020202020204" pitchFamily="34" charset="0"/>
                <a:ea typeface="Times New Roman" panose="02020603050405020304" pitchFamily="18" charset="0"/>
                <a:cs typeface="Arial" panose="020B0604020202020204" pitchFamily="34" charset="0"/>
              </a:rPr>
              <a:t>p</a:t>
            </a:r>
            <a:r>
              <a:rPr lang="ca-ES" sz="1400" dirty="0">
                <a:latin typeface="Arial" panose="020B0604020202020204" pitchFamily="34" charset="0"/>
                <a:ea typeface="Times New Roman" panose="02020603050405020304" pitchFamily="18" charset="0"/>
                <a:cs typeface="Arial" panose="020B0604020202020204" pitchFamily="34" charset="0"/>
              </a:rPr>
              <a:t> 31)</a:t>
            </a:r>
          </a:p>
        </p:txBody>
      </p:sp>
      <p:sp>
        <p:nvSpPr>
          <p:cNvPr id="32" name="Oval 31">
            <a:extLst>
              <a:ext uri="{FF2B5EF4-FFF2-40B4-BE49-F238E27FC236}">
                <a16:creationId xmlns:a16="http://schemas.microsoft.com/office/drawing/2014/main" id="{295DEAA6-7361-594C-B01B-62D8B41CAB03}"/>
              </a:ext>
            </a:extLst>
          </p:cNvPr>
          <p:cNvSpPr/>
          <p:nvPr/>
        </p:nvSpPr>
        <p:spPr>
          <a:xfrm>
            <a:off x="1096604" y="3165529"/>
            <a:ext cx="863244" cy="759188"/>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a-ES" dirty="0"/>
              <a:t>S</a:t>
            </a:r>
          </a:p>
        </p:txBody>
      </p:sp>
      <p:sp>
        <p:nvSpPr>
          <p:cNvPr id="33" name="Oval 32">
            <a:extLst>
              <a:ext uri="{FF2B5EF4-FFF2-40B4-BE49-F238E27FC236}">
                <a16:creationId xmlns:a16="http://schemas.microsoft.com/office/drawing/2014/main" id="{BBF65FEB-A371-9540-BCBE-70904FD128CB}"/>
              </a:ext>
            </a:extLst>
          </p:cNvPr>
          <p:cNvSpPr/>
          <p:nvPr/>
        </p:nvSpPr>
        <p:spPr>
          <a:xfrm>
            <a:off x="1924141" y="2431361"/>
            <a:ext cx="863244" cy="759188"/>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a-ES" dirty="0"/>
              <a:t>M</a:t>
            </a:r>
          </a:p>
        </p:txBody>
      </p:sp>
      <p:sp>
        <p:nvSpPr>
          <p:cNvPr id="34" name="Oval 33">
            <a:extLst>
              <a:ext uri="{FF2B5EF4-FFF2-40B4-BE49-F238E27FC236}">
                <a16:creationId xmlns:a16="http://schemas.microsoft.com/office/drawing/2014/main" id="{4EA96200-348D-F043-B867-66B4AF4ECFFF}"/>
              </a:ext>
            </a:extLst>
          </p:cNvPr>
          <p:cNvSpPr/>
          <p:nvPr/>
        </p:nvSpPr>
        <p:spPr>
          <a:xfrm>
            <a:off x="8948192" y="3008366"/>
            <a:ext cx="863244" cy="759188"/>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a-ES" dirty="0"/>
              <a:t>S</a:t>
            </a:r>
          </a:p>
        </p:txBody>
      </p:sp>
      <p:sp>
        <p:nvSpPr>
          <p:cNvPr id="35" name="Oval 34">
            <a:extLst>
              <a:ext uri="{FF2B5EF4-FFF2-40B4-BE49-F238E27FC236}">
                <a16:creationId xmlns:a16="http://schemas.microsoft.com/office/drawing/2014/main" id="{30A9CCD3-9A7B-3442-9306-66C5BD52CA99}"/>
              </a:ext>
            </a:extLst>
          </p:cNvPr>
          <p:cNvSpPr/>
          <p:nvPr/>
        </p:nvSpPr>
        <p:spPr>
          <a:xfrm>
            <a:off x="9516844" y="3008046"/>
            <a:ext cx="863244" cy="759188"/>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a-ES" dirty="0"/>
              <a:t>M</a:t>
            </a:r>
          </a:p>
        </p:txBody>
      </p:sp>
    </p:spTree>
    <p:extLst>
      <p:ext uri="{BB962C8B-B14F-4D97-AF65-F5344CB8AC3E}">
        <p14:creationId xmlns:p14="http://schemas.microsoft.com/office/powerpoint/2010/main" val="3352506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F6B08D0-B4F1-2746-A3F6-95089F425576}"/>
              </a:ext>
            </a:extLst>
          </p:cNvPr>
          <p:cNvSpPr/>
          <p:nvPr/>
        </p:nvSpPr>
        <p:spPr>
          <a:xfrm>
            <a:off x="157164" y="3333445"/>
            <a:ext cx="11534774" cy="3524555"/>
          </a:xfrm>
          <a:prstGeom prst="rect">
            <a:avLst/>
          </a:prstGeom>
        </p:spPr>
        <p:txBody>
          <a:bodyPr wrap="square">
            <a:spAutoFit/>
          </a:bodyPr>
          <a:lstStyle/>
          <a:p>
            <a:pPr marL="540385" indent="457200" algn="just">
              <a:lnSpc>
                <a:spcPct val="150000"/>
              </a:lnSpc>
              <a:spcBef>
                <a:spcPts val="600"/>
              </a:spcBef>
            </a:pPr>
            <a:r>
              <a:rPr lang="ca-ES" sz="1600" dirty="0">
                <a:latin typeface="Arial" panose="020B0604020202020204" pitchFamily="34" charset="0"/>
                <a:ea typeface="Times New Roman" panose="02020603050405020304" pitchFamily="18" charset="0"/>
                <a:cs typeface="Times New Roman" panose="02020603050405020304" pitchFamily="18" charset="0"/>
              </a:rPr>
              <a:t> </a:t>
            </a:r>
          </a:p>
          <a:p>
            <a:pPr marL="540385" indent="457200" algn="just">
              <a:lnSpc>
                <a:spcPct val="150000"/>
              </a:lnSpc>
              <a:spcAft>
                <a:spcPts val="600"/>
              </a:spcAft>
            </a:pPr>
            <a:r>
              <a:rPr lang="ca-ES" sz="1600" dirty="0">
                <a:latin typeface="Arial" panose="020B0604020202020204" pitchFamily="34" charset="0"/>
                <a:ea typeface="Times New Roman" panose="02020603050405020304" pitchFamily="18" charset="0"/>
                <a:cs typeface="Times New Roman" panose="02020603050405020304" pitchFamily="18" charset="0"/>
              </a:rPr>
              <a:t>Per què, generalment, els nostres iguals, encara que no siguin intrínsecament dolents, són mals models? Quan jo manllevo el desig d’un model del qual res no em separa, ni el temps, ni l’espai, ni el prestigi, ni la jerarquia social, ens condemnem a desitjar el mateix objecte i, amb l’excepció d’una situació de repartiment consentit, ens el disputem. En lloc d’unir-nos, el nostre desig comú farà de nosaltres rivals i enemics.</a:t>
            </a:r>
          </a:p>
          <a:p>
            <a:pPr marL="540385" indent="457200" algn="just">
              <a:lnSpc>
                <a:spcPct val="150000"/>
              </a:lnSpc>
              <a:spcAft>
                <a:spcPts val="600"/>
              </a:spcAft>
            </a:pPr>
            <a:r>
              <a:rPr lang="ca-ES" sz="1600" dirty="0">
                <a:latin typeface="Arial" panose="020B0604020202020204" pitchFamily="34" charset="0"/>
                <a:ea typeface="Times New Roman" panose="02020603050405020304" pitchFamily="18" charset="0"/>
                <a:cs typeface="Arial" panose="020B0604020202020204" pitchFamily="34" charset="0"/>
              </a:rPr>
              <a:t>Aquesta </a:t>
            </a:r>
            <a:r>
              <a:rPr lang="ca-ES" sz="1600" i="1" dirty="0">
                <a:latin typeface="Arial" panose="020B0604020202020204" pitchFamily="34" charset="0"/>
                <a:ea typeface="Times New Roman" panose="02020603050405020304" pitchFamily="18" charset="0"/>
                <a:cs typeface="Arial" panose="020B0604020202020204" pitchFamily="34" charset="0"/>
              </a:rPr>
              <a:t>rivalitat mimètica</a:t>
            </a:r>
            <a:r>
              <a:rPr lang="ca-ES" sz="1600" dirty="0">
                <a:latin typeface="Arial" panose="020B0604020202020204" pitchFamily="34" charset="0"/>
                <a:ea typeface="Times New Roman" panose="02020603050405020304" pitchFamily="18" charset="0"/>
                <a:cs typeface="Arial" panose="020B0604020202020204" pitchFamily="34" charset="0"/>
              </a:rPr>
              <a:t> apareix encara de forma més ostensible entre els nens més petits. Posem-ne dos plegats davant d’una muntanya de joguines i la bona entesa no dura gaire. Tot just un agafa una joguina, l’altre l’hi vol prendre.</a:t>
            </a:r>
          </a:p>
          <a:p>
            <a:pPr marL="540385" algn="just">
              <a:lnSpc>
                <a:spcPct val="150000"/>
              </a:lnSpc>
              <a:spcAft>
                <a:spcPts val="600"/>
              </a:spcAft>
            </a:pPr>
            <a:endParaRPr lang="ca-ES" sz="16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DAF6746C-527E-BA4A-A44B-DC249983B666}"/>
              </a:ext>
            </a:extLst>
          </p:cNvPr>
          <p:cNvSpPr/>
          <p:nvPr/>
        </p:nvSpPr>
        <p:spPr>
          <a:xfrm>
            <a:off x="685800" y="0"/>
            <a:ext cx="11006137" cy="1969770"/>
          </a:xfrm>
          <a:prstGeom prst="rect">
            <a:avLst/>
          </a:prstGeom>
        </p:spPr>
        <p:txBody>
          <a:bodyPr wrap="square">
            <a:spAutoFit/>
          </a:bodyPr>
          <a:lstStyle/>
          <a:p>
            <a:endParaRPr lang="ca-ES" sz="1000" dirty="0"/>
          </a:p>
          <a:p>
            <a:pPr indent="457200" algn="just">
              <a:lnSpc>
                <a:spcPct val="150000"/>
              </a:lnSpc>
            </a:pPr>
            <a:r>
              <a:rPr lang="ca-ES" sz="1600" dirty="0">
                <a:latin typeface="Arial" panose="020B0604020202020204" pitchFamily="34" charset="0"/>
                <a:cs typeface="Arial" panose="020B0604020202020204" pitchFamily="34" charset="0"/>
              </a:rPr>
              <a:t>L’home és aquesta criatura que ha perdut una part del seu instint animal per accedir a el que hom anomena desig. Un cop satisfetes les necessitats naturals, els homes desitgen intensament, però no saben exactament què, ja que cap instint no els guia. No tenen desig propi. Allò propi del desig és que no és propi. Per desitjar verament, hem de recórrer als homes que ens envolten, els hem de manllevar llurs desigs.</a:t>
            </a:r>
          </a:p>
          <a:p>
            <a:pPr algn="r"/>
            <a:r>
              <a:rPr lang="ca-ES" sz="1600" i="1" dirty="0" err="1">
                <a:latin typeface="Arial" panose="020B0604020202020204" pitchFamily="34" charset="0"/>
                <a:cs typeface="Arial" panose="020B0604020202020204" pitchFamily="34" charset="0"/>
              </a:rPr>
              <a:t>Je</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vois</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Satan</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tomber</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comme</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l’éclair</a:t>
            </a:r>
            <a:r>
              <a:rPr lang="ca-ES" sz="1600" i="1" dirty="0">
                <a:latin typeface="Arial" panose="020B0604020202020204" pitchFamily="34" charset="0"/>
                <a:cs typeface="Arial" panose="020B0604020202020204" pitchFamily="34" charset="0"/>
              </a:rPr>
              <a:t>, </a:t>
            </a:r>
            <a:r>
              <a:rPr lang="ca-ES" sz="1600" dirty="0" err="1">
                <a:latin typeface="Arial" panose="020B0604020202020204" pitchFamily="34" charset="0"/>
                <a:cs typeface="Arial" panose="020B0604020202020204" pitchFamily="34" charset="0"/>
              </a:rPr>
              <a:t>p</a:t>
            </a:r>
            <a:r>
              <a:rPr lang="ca-ES" sz="1600" dirty="0">
                <a:latin typeface="Arial" panose="020B0604020202020204" pitchFamily="34" charset="0"/>
                <a:cs typeface="Arial" panose="020B0604020202020204" pitchFamily="34" charset="0"/>
              </a:rPr>
              <a:t> 33</a:t>
            </a:r>
            <a:endParaRPr lang="ca-ES" sz="1600" i="1"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F79DB100-2F2E-7E46-86DC-7CE51797BBC0}"/>
              </a:ext>
            </a:extLst>
          </p:cNvPr>
          <p:cNvSpPr/>
          <p:nvPr/>
        </p:nvSpPr>
        <p:spPr>
          <a:xfrm>
            <a:off x="685800" y="2178770"/>
            <a:ext cx="11006138" cy="1154675"/>
          </a:xfrm>
          <a:prstGeom prst="rect">
            <a:avLst/>
          </a:prstGeom>
        </p:spPr>
        <p:txBody>
          <a:bodyPr wrap="square">
            <a:spAutoFit/>
          </a:bodyPr>
          <a:lstStyle/>
          <a:p>
            <a:pPr algn="just">
              <a:lnSpc>
                <a:spcPct val="150000"/>
              </a:lnSpc>
            </a:pPr>
            <a:r>
              <a:rPr lang="ca-ES" sz="1600" dirty="0">
                <a:latin typeface="Arial" panose="020B0604020202020204" pitchFamily="34" charset="0"/>
                <a:cs typeface="Arial" panose="020B0604020202020204" pitchFamily="34" charset="0"/>
              </a:rPr>
              <a:t>... si em demaneu què és el mimetisme, us contesto: és sobretot l’orgull, la còlera, és l’enveja o la gelosia. Són els pecats capitals...</a:t>
            </a:r>
          </a:p>
          <a:p>
            <a:pPr algn="r">
              <a:lnSpc>
                <a:spcPct val="150000"/>
              </a:lnSpc>
            </a:pPr>
            <a:r>
              <a:rPr lang="ca-ES" sz="1600" i="1" dirty="0" err="1">
                <a:latin typeface="Arial" panose="020B0604020202020204" pitchFamily="34" charset="0"/>
                <a:cs typeface="Arial" panose="020B0604020202020204" pitchFamily="34" charset="0"/>
              </a:rPr>
              <a:t>Celui</a:t>
            </a:r>
            <a:r>
              <a:rPr lang="ca-ES" sz="1600" i="1" dirty="0">
                <a:latin typeface="Arial" panose="020B0604020202020204" pitchFamily="34" charset="0"/>
                <a:cs typeface="Arial" panose="020B0604020202020204" pitchFamily="34" charset="0"/>
              </a:rPr>
              <a:t> par qui </a:t>
            </a:r>
            <a:r>
              <a:rPr lang="ca-ES" sz="1600" i="1" dirty="0" err="1">
                <a:latin typeface="Arial" panose="020B0604020202020204" pitchFamily="34" charset="0"/>
                <a:cs typeface="Arial" panose="020B0604020202020204" pitchFamily="34" charset="0"/>
              </a:rPr>
              <a:t>le</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scandale</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arrive</a:t>
            </a:r>
            <a:r>
              <a:rPr lang="ca-ES" sz="1600" dirty="0">
                <a:latin typeface="Arial" panose="020B0604020202020204" pitchFamily="34" charset="0"/>
                <a:cs typeface="Arial" panose="020B0604020202020204" pitchFamily="34" charset="0"/>
              </a:rPr>
              <a:t>, </a:t>
            </a:r>
            <a:r>
              <a:rPr lang="ca-ES" sz="1600" dirty="0" err="1">
                <a:latin typeface="Arial" panose="020B0604020202020204" pitchFamily="34" charset="0"/>
                <a:cs typeface="Arial" panose="020B0604020202020204" pitchFamily="34" charset="0"/>
              </a:rPr>
              <a:t>p</a:t>
            </a:r>
            <a:r>
              <a:rPr lang="ca-ES" sz="1600" dirty="0">
                <a:latin typeface="Arial" panose="020B0604020202020204" pitchFamily="34" charset="0"/>
                <a:cs typeface="Arial" panose="020B0604020202020204" pitchFamily="34" charset="0"/>
              </a:rPr>
              <a:t> 192</a:t>
            </a:r>
            <a:endParaRPr lang="ca-ES" sz="1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307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78A4DE-D36B-4A45-8D67-4349EEE6C299}"/>
              </a:ext>
            </a:extLst>
          </p:cNvPr>
          <p:cNvSpPr/>
          <p:nvPr/>
        </p:nvSpPr>
        <p:spPr>
          <a:xfrm>
            <a:off x="528638" y="123449"/>
            <a:ext cx="11358561" cy="5001882"/>
          </a:xfrm>
          <a:prstGeom prst="rect">
            <a:avLst/>
          </a:prstGeom>
        </p:spPr>
        <p:txBody>
          <a:bodyPr wrap="square">
            <a:spAutoFit/>
          </a:bodyPr>
          <a:lstStyle/>
          <a:p>
            <a:pPr indent="457200" algn="just">
              <a:lnSpc>
                <a:spcPct val="150000"/>
              </a:lnSpc>
              <a:spcAft>
                <a:spcPts val="600"/>
              </a:spcAft>
            </a:pPr>
            <a:r>
              <a:rPr lang="ca-ES" sz="1600" dirty="0">
                <a:latin typeface="Arial" panose="020B0604020202020204" pitchFamily="34" charset="0"/>
                <a:ea typeface="Times New Roman" panose="02020603050405020304" pitchFamily="18" charset="0"/>
                <a:cs typeface="Arial" panose="020B0604020202020204" pitchFamily="34" charset="0"/>
              </a:rPr>
              <a:t>El segon nen imita al primer. I el primer fa el possible per conservar la joguina, no perquè “sap el que vol”, sinó per la raó inversa. No sap pas més que el segon nen allò que vol; és la interferència dels seus propis desigs que reforça la tria original. Si els conflictes del desig es repeteixen de forma indefinida, no és perquè s’enfrontin a desigs fortament individuals, sinó que és per la raó contrària. Cada nen pren l’altre com a model i guia d’un desig que no pot ser, essencialment, sinó nòmada, alliberat de tot objecte precís, ja que està obstinadament lligat a un únic objecte, que és el rival — i això val pels adults com pels infants. </a:t>
            </a:r>
          </a:p>
          <a:p>
            <a:pPr indent="457200" algn="just">
              <a:lnSpc>
                <a:spcPct val="150000"/>
              </a:lnSpc>
              <a:spcAft>
                <a:spcPts val="600"/>
              </a:spcAft>
            </a:pPr>
            <a:r>
              <a:rPr lang="ca-ES" sz="1600" dirty="0">
                <a:latin typeface="Arial" panose="020B0604020202020204" pitchFamily="34" charset="0"/>
                <a:ea typeface="Times New Roman" panose="02020603050405020304" pitchFamily="18" charset="0"/>
                <a:cs typeface="Arial" panose="020B0604020202020204" pitchFamily="34" charset="0"/>
              </a:rPr>
              <a:t>Donada llur natura mimètica, els desigs concurrents s’inflamen i els objectes disputats veuen augmentar el seu valor als ulls dels dos rivals, encara que la tria inicial, més o menys valuosa, no tingui gaire significació.</a:t>
            </a:r>
          </a:p>
          <a:p>
            <a:pPr indent="457200" algn="just">
              <a:lnSpc>
                <a:spcPct val="150000"/>
              </a:lnSpc>
            </a:pPr>
            <a:r>
              <a:rPr lang="ca-ES" sz="1600" dirty="0">
                <a:latin typeface="Arial" panose="020B0604020202020204" pitchFamily="34" charset="0"/>
                <a:cs typeface="Arial" panose="020B0604020202020204" pitchFamily="34" charset="0"/>
              </a:rPr>
              <a:t>Repugna pensar que, pel que fa al desig, els adults es comporten com els nens, especialment en un món tan individualista com el nostre, però és veritat. Intentem debades reivindicar la inalienable propietat dels nostres desigs, i ens imitem els uns als altres no menys furiosament que els nens si bé, a diferència d’ells, tenim vergonya d’imitar i intentem ocultar-ho.</a:t>
            </a:r>
          </a:p>
          <a:p>
            <a:pPr indent="457200" algn="r">
              <a:lnSpc>
                <a:spcPct val="150000"/>
              </a:lnSpc>
            </a:pPr>
            <a:r>
              <a:rPr lang="ca-ES" sz="1600" dirty="0">
                <a:latin typeface="Arial" panose="020B0604020202020204" pitchFamily="34" charset="0"/>
                <a:ea typeface="Times New Roman" panose="02020603050405020304" pitchFamily="18" charset="0"/>
                <a:cs typeface="Arial" panose="020B0604020202020204" pitchFamily="34" charset="0"/>
              </a:rPr>
              <a:t> “El desig mimètic dins del soterrani”, a </a:t>
            </a:r>
            <a:r>
              <a:rPr lang="ca-ES" sz="1600" i="1" dirty="0">
                <a:latin typeface="Arial" panose="020B0604020202020204" pitchFamily="34" charset="0"/>
                <a:ea typeface="Times New Roman" panose="02020603050405020304" pitchFamily="18" charset="0"/>
                <a:cs typeface="Arial" panose="020B0604020202020204" pitchFamily="34" charset="0"/>
              </a:rPr>
              <a:t>Comprendre</a:t>
            </a:r>
            <a:r>
              <a:rPr lang="ca-ES" sz="1600" dirty="0">
                <a:latin typeface="Arial" panose="020B0604020202020204" pitchFamily="34" charset="0"/>
                <a:ea typeface="Times New Roman" panose="02020603050405020304" pitchFamily="18" charset="0"/>
                <a:cs typeface="Arial" panose="020B0604020202020204" pitchFamily="34" charset="0"/>
              </a:rPr>
              <a:t>, X, 2008,1-2 p.7-8</a:t>
            </a:r>
            <a:endParaRPr lang="ca-ES" sz="16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3" name="Rectangle 2">
            <a:extLst>
              <a:ext uri="{FF2B5EF4-FFF2-40B4-BE49-F238E27FC236}">
                <a16:creationId xmlns:a16="http://schemas.microsoft.com/office/drawing/2014/main" id="{63DD085D-4383-1E4F-A10B-C13320A0FD83}"/>
              </a:ext>
            </a:extLst>
          </p:cNvPr>
          <p:cNvSpPr/>
          <p:nvPr/>
        </p:nvSpPr>
        <p:spPr>
          <a:xfrm>
            <a:off x="528638" y="5125331"/>
            <a:ext cx="11358561" cy="1600951"/>
          </a:xfrm>
          <a:prstGeom prst="rect">
            <a:avLst/>
          </a:prstGeom>
        </p:spPr>
        <p:txBody>
          <a:bodyPr wrap="square">
            <a:spAutoFit/>
          </a:bodyPr>
          <a:lstStyle/>
          <a:p>
            <a:pPr indent="450215" algn="just">
              <a:lnSpc>
                <a:spcPct val="150000"/>
              </a:lnSpc>
              <a:spcAft>
                <a:spcPts val="600"/>
              </a:spcAft>
            </a:pPr>
            <a:r>
              <a:rPr lang="ca-ES" sz="1600" dirty="0">
                <a:latin typeface="Arial" panose="020B0604020202020204" pitchFamily="34" charset="0"/>
                <a:ea typeface="Times New Roman" panose="02020603050405020304" pitchFamily="18" charset="0"/>
                <a:cs typeface="Arial" panose="020B0604020202020204" pitchFamily="34" charset="0"/>
              </a:rPr>
              <a:t>Tot el que m’enlaira abaixa els meus competidors, tot el que els enlaira m’abaixa. En una societat on el lloc dels individus no està determinada d’antuvi i on les jerarquies han desaparegut, els homes estan sempre ocupats a fabricar-se un destí, a imposar-se sobre els altres, a distingir-se del ramat, és a dir, a fer carrera.</a:t>
            </a:r>
            <a:r>
              <a:rPr lang="ca-ES" sz="1600" i="1" dirty="0">
                <a:latin typeface="Arial" panose="020B0604020202020204" pitchFamily="34" charset="0"/>
                <a:ea typeface="Times New Roman" panose="02020603050405020304" pitchFamily="18" charset="0"/>
                <a:cs typeface="Arial" panose="020B0604020202020204" pitchFamily="34" charset="0"/>
              </a:rPr>
              <a:t> </a:t>
            </a:r>
          </a:p>
          <a:p>
            <a:pPr indent="450215" algn="r">
              <a:lnSpc>
                <a:spcPct val="150000"/>
              </a:lnSpc>
              <a:spcAft>
                <a:spcPts val="600"/>
              </a:spcAft>
            </a:pPr>
            <a:r>
              <a:rPr lang="ca-ES" sz="1600" i="1" dirty="0">
                <a:latin typeface="Arial" panose="020B0604020202020204" pitchFamily="34" charset="0"/>
                <a:ea typeface="Times New Roman" panose="02020603050405020304" pitchFamily="18" charset="0"/>
                <a:cs typeface="Arial" panose="020B0604020202020204" pitchFamily="34" charset="0"/>
              </a:rPr>
              <a:t>Des </a:t>
            </a:r>
            <a:r>
              <a:rPr lang="ca-ES" sz="1600" i="1" dirty="0" err="1">
                <a:latin typeface="Arial" panose="020B0604020202020204" pitchFamily="34" charset="0"/>
                <a:ea typeface="Times New Roman" panose="02020603050405020304" pitchFamily="18" charset="0"/>
                <a:cs typeface="Arial" panose="020B0604020202020204" pitchFamily="34" charset="0"/>
              </a:rPr>
              <a:t>choses</a:t>
            </a:r>
            <a:r>
              <a:rPr lang="ca-ES" sz="1600" i="1" dirty="0">
                <a:latin typeface="Arial" panose="020B0604020202020204" pitchFamily="34" charset="0"/>
                <a:ea typeface="Times New Roman" panose="02020603050405020304" pitchFamily="18" charset="0"/>
                <a:cs typeface="Arial" panose="020B0604020202020204" pitchFamily="34" charset="0"/>
              </a:rPr>
              <a:t> </a:t>
            </a:r>
            <a:r>
              <a:rPr lang="ca-ES" sz="1600" i="1" dirty="0" err="1">
                <a:latin typeface="Arial" panose="020B0604020202020204" pitchFamily="34" charset="0"/>
                <a:ea typeface="Times New Roman" panose="02020603050405020304" pitchFamily="18" charset="0"/>
                <a:cs typeface="Arial" panose="020B0604020202020204" pitchFamily="34" charset="0"/>
              </a:rPr>
              <a:t>cachées</a:t>
            </a:r>
            <a:r>
              <a:rPr lang="ca-ES" sz="1600" i="1" dirty="0">
                <a:latin typeface="Arial" panose="020B0604020202020204" pitchFamily="34" charset="0"/>
                <a:ea typeface="Times New Roman" panose="02020603050405020304" pitchFamily="18" charset="0"/>
                <a:cs typeface="Arial" panose="020B0604020202020204" pitchFamily="34" charset="0"/>
              </a:rPr>
              <a:t> </a:t>
            </a:r>
            <a:r>
              <a:rPr lang="ca-ES" sz="1600" i="1" dirty="0" err="1">
                <a:latin typeface="Arial" panose="020B0604020202020204" pitchFamily="34" charset="0"/>
                <a:ea typeface="Times New Roman" panose="02020603050405020304" pitchFamily="18" charset="0"/>
                <a:cs typeface="Arial" panose="020B0604020202020204" pitchFamily="34" charset="0"/>
              </a:rPr>
              <a:t>depuis</a:t>
            </a:r>
            <a:r>
              <a:rPr lang="ca-ES" sz="1600" i="1" dirty="0">
                <a:latin typeface="Arial" panose="020B0604020202020204" pitchFamily="34" charset="0"/>
                <a:ea typeface="Times New Roman" panose="02020603050405020304" pitchFamily="18" charset="0"/>
                <a:cs typeface="Arial" panose="020B0604020202020204" pitchFamily="34" charset="0"/>
              </a:rPr>
              <a:t> la </a:t>
            </a:r>
            <a:r>
              <a:rPr lang="ca-ES" sz="1600" i="1" dirty="0" err="1">
                <a:latin typeface="Arial" panose="020B0604020202020204" pitchFamily="34" charset="0"/>
                <a:ea typeface="Times New Roman" panose="02020603050405020304" pitchFamily="18" charset="0"/>
                <a:cs typeface="Arial" panose="020B0604020202020204" pitchFamily="34" charset="0"/>
              </a:rPr>
              <a:t>fondation</a:t>
            </a:r>
            <a:r>
              <a:rPr lang="ca-ES" sz="1600" i="1" dirty="0">
                <a:latin typeface="Arial" panose="020B0604020202020204" pitchFamily="34" charset="0"/>
                <a:ea typeface="Times New Roman" panose="02020603050405020304" pitchFamily="18" charset="0"/>
                <a:cs typeface="Arial" panose="020B0604020202020204" pitchFamily="34" charset="0"/>
              </a:rPr>
              <a:t> du </a:t>
            </a:r>
            <a:r>
              <a:rPr lang="ca-ES" sz="1600" i="1" dirty="0" err="1">
                <a:latin typeface="Arial" panose="020B0604020202020204" pitchFamily="34" charset="0"/>
                <a:ea typeface="Times New Roman" panose="02020603050405020304" pitchFamily="18" charset="0"/>
                <a:cs typeface="Arial" panose="020B0604020202020204" pitchFamily="34" charset="0"/>
              </a:rPr>
              <a:t>monde</a:t>
            </a:r>
            <a:r>
              <a:rPr lang="ca-ES" sz="1600" dirty="0">
                <a:latin typeface="Arial" panose="020B0604020202020204" pitchFamily="34" charset="0"/>
                <a:ea typeface="Times New Roman" panose="02020603050405020304" pitchFamily="18" charset="0"/>
                <a:cs typeface="Arial" panose="020B0604020202020204" pitchFamily="34" charset="0"/>
              </a:rPr>
              <a:t>, </a:t>
            </a:r>
            <a:r>
              <a:rPr lang="ca-ES" sz="1600" dirty="0" err="1">
                <a:latin typeface="Arial" panose="020B0604020202020204" pitchFamily="34" charset="0"/>
                <a:ea typeface="Times New Roman" panose="02020603050405020304" pitchFamily="18" charset="0"/>
                <a:cs typeface="Arial" panose="020B0604020202020204" pitchFamily="34" charset="0"/>
              </a:rPr>
              <a:t>p</a:t>
            </a:r>
            <a:r>
              <a:rPr lang="ca-ES" sz="1600" dirty="0">
                <a:latin typeface="Arial" panose="020B0604020202020204" pitchFamily="34" charset="0"/>
                <a:ea typeface="Times New Roman" panose="02020603050405020304" pitchFamily="18" charset="0"/>
                <a:cs typeface="Arial" panose="020B0604020202020204" pitchFamily="34" charset="0"/>
              </a:rPr>
              <a:t> 408</a:t>
            </a:r>
          </a:p>
        </p:txBody>
      </p:sp>
    </p:spTree>
    <p:extLst>
      <p:ext uri="{BB962C8B-B14F-4D97-AF65-F5344CB8AC3E}">
        <p14:creationId xmlns:p14="http://schemas.microsoft.com/office/powerpoint/2010/main" val="707468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791CFEE6-522B-F84C-88A8-98015B94E498}"/>
              </a:ext>
            </a:extLst>
          </p:cNvPr>
          <p:cNvSpPr/>
          <p:nvPr/>
        </p:nvSpPr>
        <p:spPr>
          <a:xfrm>
            <a:off x="2928938" y="685800"/>
            <a:ext cx="1500187" cy="742950"/>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a-ES"/>
          </a:p>
        </p:txBody>
      </p:sp>
      <p:cxnSp>
        <p:nvCxnSpPr>
          <p:cNvPr id="5" name="Straight Connector 4">
            <a:extLst>
              <a:ext uri="{FF2B5EF4-FFF2-40B4-BE49-F238E27FC236}">
                <a16:creationId xmlns:a16="http://schemas.microsoft.com/office/drawing/2014/main" id="{E8CDE9FE-1925-A249-9D09-F6878BC4D9F5}"/>
              </a:ext>
            </a:extLst>
          </p:cNvPr>
          <p:cNvCxnSpPr>
            <a:cxnSpLocks/>
          </p:cNvCxnSpPr>
          <p:nvPr/>
        </p:nvCxnSpPr>
        <p:spPr>
          <a:xfrm flipV="1">
            <a:off x="2400300" y="2771775"/>
            <a:ext cx="8229600" cy="6385"/>
          </a:xfrm>
          <a:prstGeom prst="line">
            <a:avLst/>
          </a:prstGeom>
          <a:ln w="38100">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89079882-6352-2C44-A281-271447FD3EE3}"/>
              </a:ext>
            </a:extLst>
          </p:cNvPr>
          <p:cNvSpPr txBox="1"/>
          <p:nvPr/>
        </p:nvSpPr>
        <p:spPr>
          <a:xfrm>
            <a:off x="575760" y="3154340"/>
            <a:ext cx="2566728"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1962: </a:t>
            </a:r>
            <a:r>
              <a:rPr lang="ca-ES" sz="1600" i="1" dirty="0">
                <a:latin typeface="Arial" panose="020B0604020202020204" pitchFamily="34" charset="0"/>
                <a:cs typeface="Arial" panose="020B0604020202020204" pitchFamily="34" charset="0"/>
              </a:rPr>
              <a:t>Del doble a la unitat</a:t>
            </a:r>
          </a:p>
        </p:txBody>
      </p:sp>
      <p:sp>
        <p:nvSpPr>
          <p:cNvPr id="18" name="TextBox 17">
            <a:extLst>
              <a:ext uri="{FF2B5EF4-FFF2-40B4-BE49-F238E27FC236}">
                <a16:creationId xmlns:a16="http://schemas.microsoft.com/office/drawing/2014/main" id="{D7AA9557-F1FC-184E-824A-342747A7C70C}"/>
              </a:ext>
            </a:extLst>
          </p:cNvPr>
          <p:cNvSpPr txBox="1"/>
          <p:nvPr/>
        </p:nvSpPr>
        <p:spPr>
          <a:xfrm>
            <a:off x="3608962" y="3134074"/>
            <a:ext cx="3116559"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1978: </a:t>
            </a:r>
            <a:r>
              <a:rPr lang="ca-ES" sz="1600" i="1" dirty="0">
                <a:latin typeface="Arial" panose="020B0604020202020204" pitchFamily="34" charset="0"/>
                <a:cs typeface="Arial" panose="020B0604020202020204" pitchFamily="34" charset="0"/>
              </a:rPr>
              <a:t>Les coses ocultes des de </a:t>
            </a:r>
          </a:p>
          <a:p>
            <a:r>
              <a:rPr lang="ca-ES" sz="1600" i="1" dirty="0">
                <a:latin typeface="Arial" panose="020B0604020202020204" pitchFamily="34" charset="0"/>
                <a:cs typeface="Arial" panose="020B0604020202020204" pitchFamily="34" charset="0"/>
              </a:rPr>
              <a:t>l’origen del món</a:t>
            </a:r>
            <a:endParaRPr lang="ca-ES" sz="1600" dirty="0">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23189724-B2E9-FE4A-BC44-35ED6D572CF8}"/>
              </a:ext>
            </a:extLst>
          </p:cNvPr>
          <p:cNvSpPr txBox="1"/>
          <p:nvPr/>
        </p:nvSpPr>
        <p:spPr>
          <a:xfrm>
            <a:off x="4002901" y="2164579"/>
            <a:ext cx="2145139"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1982: </a:t>
            </a:r>
            <a:r>
              <a:rPr lang="ca-ES" sz="1600" i="1" dirty="0">
                <a:latin typeface="Arial" panose="020B0604020202020204" pitchFamily="34" charset="0"/>
                <a:cs typeface="Arial" panose="020B0604020202020204" pitchFamily="34" charset="0"/>
              </a:rPr>
              <a:t>El boc emissari</a:t>
            </a:r>
            <a:endParaRPr lang="ca-ES" sz="1600"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6BDD3843-2FAB-4340-8319-39443BC43812}"/>
              </a:ext>
            </a:extLst>
          </p:cNvPr>
          <p:cNvSpPr txBox="1"/>
          <p:nvPr/>
        </p:nvSpPr>
        <p:spPr>
          <a:xfrm>
            <a:off x="4176956" y="1562444"/>
            <a:ext cx="2495442" cy="584775"/>
          </a:xfrm>
          <a:prstGeom prst="rect">
            <a:avLst/>
          </a:prstGeom>
          <a:noFill/>
        </p:spPr>
        <p:txBody>
          <a:bodyPr wrap="square" rtlCol="0">
            <a:spAutoFit/>
          </a:bodyPr>
          <a:lstStyle/>
          <a:p>
            <a:r>
              <a:rPr lang="ca-ES" sz="1600" dirty="0">
                <a:latin typeface="Arial" panose="020B0604020202020204" pitchFamily="34" charset="0"/>
                <a:cs typeface="Arial" panose="020B0604020202020204" pitchFamily="34" charset="0"/>
              </a:rPr>
              <a:t>1985: </a:t>
            </a:r>
            <a:r>
              <a:rPr lang="ca-ES" sz="1600" i="1" dirty="0">
                <a:latin typeface="Arial" panose="020B0604020202020204" pitchFamily="34" charset="0"/>
                <a:cs typeface="Arial" panose="020B0604020202020204" pitchFamily="34" charset="0"/>
              </a:rPr>
              <a:t>La ruta antiga dels</a:t>
            </a:r>
          </a:p>
          <a:p>
            <a:r>
              <a:rPr lang="ca-ES" sz="1600" i="1" dirty="0">
                <a:latin typeface="Arial" panose="020B0604020202020204" pitchFamily="34" charset="0"/>
                <a:cs typeface="Arial" panose="020B0604020202020204" pitchFamily="34" charset="0"/>
              </a:rPr>
              <a:t>homes perversos</a:t>
            </a:r>
            <a:endParaRPr lang="ca-ES" sz="1600" dirty="0">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8927BA63-EBE6-E540-9013-FB47B4FF4752}"/>
              </a:ext>
            </a:extLst>
          </p:cNvPr>
          <p:cNvSpPr txBox="1"/>
          <p:nvPr/>
        </p:nvSpPr>
        <p:spPr>
          <a:xfrm>
            <a:off x="5476193" y="3611022"/>
            <a:ext cx="242374"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 </a:t>
            </a:r>
          </a:p>
        </p:txBody>
      </p:sp>
      <p:sp>
        <p:nvSpPr>
          <p:cNvPr id="24" name="TextBox 23">
            <a:extLst>
              <a:ext uri="{FF2B5EF4-FFF2-40B4-BE49-F238E27FC236}">
                <a16:creationId xmlns:a16="http://schemas.microsoft.com/office/drawing/2014/main" id="{7AC1EA3B-9F74-8A42-B77D-065CC15351F6}"/>
              </a:ext>
            </a:extLst>
          </p:cNvPr>
          <p:cNvSpPr txBox="1"/>
          <p:nvPr/>
        </p:nvSpPr>
        <p:spPr>
          <a:xfrm>
            <a:off x="7546667" y="2066024"/>
            <a:ext cx="2377959"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1999: </a:t>
            </a:r>
            <a:r>
              <a:rPr lang="ca-ES" sz="1600" i="1" dirty="0">
                <a:latin typeface="Arial" panose="020B0604020202020204" pitchFamily="34" charset="0"/>
                <a:cs typeface="Arial" panose="020B0604020202020204" pitchFamily="34" charset="0"/>
              </a:rPr>
              <a:t>Veig </a:t>
            </a:r>
            <a:r>
              <a:rPr lang="ca-ES" sz="1600" i="1" dirty="0" err="1">
                <a:latin typeface="Arial" panose="020B0604020202020204" pitchFamily="34" charset="0"/>
                <a:cs typeface="Arial" panose="020B0604020202020204" pitchFamily="34" charset="0"/>
              </a:rPr>
              <a:t>Satan</a:t>
            </a:r>
            <a:r>
              <a:rPr lang="ca-ES" sz="1600" i="1" dirty="0">
                <a:latin typeface="Arial" panose="020B0604020202020204" pitchFamily="34" charset="0"/>
                <a:cs typeface="Arial" panose="020B0604020202020204" pitchFamily="34" charset="0"/>
              </a:rPr>
              <a:t> caure </a:t>
            </a:r>
          </a:p>
          <a:p>
            <a:r>
              <a:rPr lang="ca-ES" sz="1600" i="1" dirty="0">
                <a:latin typeface="Arial" panose="020B0604020202020204" pitchFamily="34" charset="0"/>
                <a:cs typeface="Arial" panose="020B0604020202020204" pitchFamily="34" charset="0"/>
              </a:rPr>
              <a:t>com el llamp</a:t>
            </a:r>
            <a:endParaRPr lang="ca-ES" sz="160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F2FCFB33-687F-9747-B316-EE0DE1E8010F}"/>
              </a:ext>
            </a:extLst>
          </p:cNvPr>
          <p:cNvSpPr txBox="1"/>
          <p:nvPr/>
        </p:nvSpPr>
        <p:spPr>
          <a:xfrm>
            <a:off x="7859637" y="3050025"/>
            <a:ext cx="2064989"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2001: </a:t>
            </a:r>
            <a:r>
              <a:rPr lang="ca-ES" sz="1600" i="1" dirty="0">
                <a:latin typeface="Arial" panose="020B0604020202020204" pitchFamily="34" charset="0"/>
                <a:cs typeface="Arial" panose="020B0604020202020204" pitchFamily="34" charset="0"/>
              </a:rPr>
              <a:t>Aquell per qui </a:t>
            </a:r>
          </a:p>
          <a:p>
            <a:r>
              <a:rPr lang="ca-ES" sz="1600" i="1" dirty="0">
                <a:latin typeface="Arial" panose="020B0604020202020204" pitchFamily="34" charset="0"/>
                <a:cs typeface="Arial" panose="020B0604020202020204" pitchFamily="34" charset="0"/>
              </a:rPr>
              <a:t>arriba l’escàndol</a:t>
            </a:r>
            <a:endParaRPr lang="ca-ES" sz="1600" dirty="0">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60BC9A5B-67BF-9647-94E4-6F551D75EB4F}"/>
              </a:ext>
            </a:extLst>
          </p:cNvPr>
          <p:cNvSpPr txBox="1"/>
          <p:nvPr/>
        </p:nvSpPr>
        <p:spPr>
          <a:xfrm>
            <a:off x="9037497" y="1554193"/>
            <a:ext cx="1838965"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2004: </a:t>
            </a:r>
            <a:r>
              <a:rPr lang="ca-ES" sz="1600" i="1" dirty="0">
                <a:latin typeface="Arial" panose="020B0604020202020204" pitchFamily="34" charset="0"/>
                <a:cs typeface="Arial" panose="020B0604020202020204" pitchFamily="34" charset="0"/>
              </a:rPr>
              <a:t>Els orígens </a:t>
            </a:r>
          </a:p>
          <a:p>
            <a:r>
              <a:rPr lang="ca-ES" sz="1600" i="1" dirty="0">
                <a:latin typeface="Arial" panose="020B0604020202020204" pitchFamily="34" charset="0"/>
                <a:cs typeface="Arial" panose="020B0604020202020204" pitchFamily="34" charset="0"/>
              </a:rPr>
              <a:t>de la cultura</a:t>
            </a:r>
            <a:endParaRPr lang="ca-ES" sz="1600" dirty="0">
              <a:latin typeface="Arial" panose="020B0604020202020204" pitchFamily="34" charset="0"/>
              <a:cs typeface="Arial" panose="020B0604020202020204" pitchFamily="34" charset="0"/>
            </a:endParaRPr>
          </a:p>
        </p:txBody>
      </p:sp>
      <p:sp>
        <p:nvSpPr>
          <p:cNvPr id="27" name="TextBox 26">
            <a:extLst>
              <a:ext uri="{FF2B5EF4-FFF2-40B4-BE49-F238E27FC236}">
                <a16:creationId xmlns:a16="http://schemas.microsoft.com/office/drawing/2014/main" id="{2EB5BB3C-BAB9-A748-BACD-BA84B2799420}"/>
              </a:ext>
            </a:extLst>
          </p:cNvPr>
          <p:cNvSpPr txBox="1"/>
          <p:nvPr/>
        </p:nvSpPr>
        <p:spPr>
          <a:xfrm>
            <a:off x="10629900" y="2485773"/>
            <a:ext cx="1552028"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2008: </a:t>
            </a:r>
            <a:r>
              <a:rPr lang="ca-ES" sz="1600" i="1" dirty="0">
                <a:latin typeface="Arial" panose="020B0604020202020204" pitchFamily="34" charset="0"/>
                <a:cs typeface="Arial" panose="020B0604020202020204" pitchFamily="34" charset="0"/>
              </a:rPr>
              <a:t>Acomplir</a:t>
            </a:r>
          </a:p>
          <a:p>
            <a:r>
              <a:rPr lang="ca-ES" sz="1600" i="1" dirty="0" err="1">
                <a:latin typeface="Arial" panose="020B0604020202020204" pitchFamily="34" charset="0"/>
                <a:cs typeface="Arial" panose="020B0604020202020204" pitchFamily="34" charset="0"/>
              </a:rPr>
              <a:t>Clausewitz</a:t>
            </a:r>
            <a:endParaRPr lang="ca-ES" sz="16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C7087370-4699-CD4B-8E6D-AE5A70596534}"/>
              </a:ext>
            </a:extLst>
          </p:cNvPr>
          <p:cNvSpPr txBox="1"/>
          <p:nvPr/>
        </p:nvSpPr>
        <p:spPr>
          <a:xfrm>
            <a:off x="173882" y="2454678"/>
            <a:ext cx="2443298"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1961: </a:t>
            </a:r>
            <a:r>
              <a:rPr lang="ca-ES" sz="1600" i="1" dirty="0">
                <a:latin typeface="Arial" panose="020B0604020202020204" pitchFamily="34" charset="0"/>
                <a:cs typeface="Arial" panose="020B0604020202020204" pitchFamily="34" charset="0"/>
              </a:rPr>
              <a:t>Mentida romàntica</a:t>
            </a:r>
          </a:p>
          <a:p>
            <a:r>
              <a:rPr lang="ca-ES" sz="1600" i="1" dirty="0">
                <a:latin typeface="Arial" panose="020B0604020202020204" pitchFamily="34" charset="0"/>
                <a:cs typeface="Arial" panose="020B0604020202020204" pitchFamily="34" charset="0"/>
              </a:rPr>
              <a:t>i veritat de novel·la</a:t>
            </a:r>
            <a:endParaRPr lang="ca-ES" sz="160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4DB43964-70B0-344E-BE34-E949D29D5E40}"/>
              </a:ext>
            </a:extLst>
          </p:cNvPr>
          <p:cNvSpPr txBox="1"/>
          <p:nvPr/>
        </p:nvSpPr>
        <p:spPr>
          <a:xfrm>
            <a:off x="1859124" y="1810422"/>
            <a:ext cx="1893467" cy="584775"/>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1972: </a:t>
            </a:r>
            <a:r>
              <a:rPr lang="ca-ES" sz="1600" i="1" dirty="0">
                <a:latin typeface="Arial" panose="020B0604020202020204" pitchFamily="34" charset="0"/>
                <a:cs typeface="Arial" panose="020B0604020202020204" pitchFamily="34" charset="0"/>
              </a:rPr>
              <a:t>La violència </a:t>
            </a:r>
          </a:p>
          <a:p>
            <a:r>
              <a:rPr lang="ca-ES" sz="1600" i="1" dirty="0">
                <a:latin typeface="Arial" panose="020B0604020202020204" pitchFamily="34" charset="0"/>
                <a:cs typeface="Arial" panose="020B0604020202020204" pitchFamily="34" charset="0"/>
              </a:rPr>
              <a:t>i el sagrat</a:t>
            </a:r>
            <a:endParaRPr lang="ca-ES" sz="1600" dirty="0">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F2F41421-1820-AA47-ADAE-223E32CD73C0}"/>
              </a:ext>
            </a:extLst>
          </p:cNvPr>
          <p:cNvSpPr txBox="1"/>
          <p:nvPr/>
        </p:nvSpPr>
        <p:spPr>
          <a:xfrm>
            <a:off x="328613" y="4614862"/>
            <a:ext cx="1891865" cy="400110"/>
          </a:xfrm>
          <a:prstGeom prst="rect">
            <a:avLst/>
          </a:prstGeom>
          <a:noFill/>
        </p:spPr>
        <p:txBody>
          <a:bodyPr wrap="none" rtlCol="0">
            <a:spAutoFit/>
          </a:bodyPr>
          <a:lstStyle/>
          <a:p>
            <a:r>
              <a:rPr lang="ca-ES" sz="2000" b="1" dirty="0">
                <a:solidFill>
                  <a:srgbClr val="C00000"/>
                </a:solidFill>
                <a:latin typeface="Arial" panose="020B0604020202020204" pitchFamily="34" charset="0"/>
                <a:cs typeface="Arial" panose="020B0604020202020204" pitchFamily="34" charset="0"/>
              </a:rPr>
              <a:t>desig mimètic</a:t>
            </a:r>
          </a:p>
        </p:txBody>
      </p:sp>
      <p:sp>
        <p:nvSpPr>
          <p:cNvPr id="37" name="TextBox 36">
            <a:extLst>
              <a:ext uri="{FF2B5EF4-FFF2-40B4-BE49-F238E27FC236}">
                <a16:creationId xmlns:a16="http://schemas.microsoft.com/office/drawing/2014/main" id="{8027091C-26DD-FD43-B4BF-742C84017882}"/>
              </a:ext>
            </a:extLst>
          </p:cNvPr>
          <p:cNvSpPr txBox="1"/>
          <p:nvPr/>
        </p:nvSpPr>
        <p:spPr>
          <a:xfrm>
            <a:off x="3056001" y="825449"/>
            <a:ext cx="1151277" cy="400110"/>
          </a:xfrm>
          <a:prstGeom prst="rect">
            <a:avLst/>
          </a:prstGeom>
          <a:noFill/>
        </p:spPr>
        <p:txBody>
          <a:bodyPr wrap="none" rtlCol="0">
            <a:spAutoFit/>
          </a:bodyPr>
          <a:lstStyle/>
          <a:p>
            <a:r>
              <a:rPr lang="ca-ES" sz="2000" b="1" dirty="0">
                <a:solidFill>
                  <a:srgbClr val="C00000"/>
                </a:solidFill>
                <a:latin typeface="Arial" panose="020B0604020202020204" pitchFamily="34" charset="0"/>
                <a:cs typeface="Arial" panose="020B0604020202020204" pitchFamily="34" charset="0"/>
              </a:rPr>
              <a:t>sacrifici</a:t>
            </a:r>
          </a:p>
        </p:txBody>
      </p:sp>
      <p:sp>
        <p:nvSpPr>
          <p:cNvPr id="38" name="TextBox 37">
            <a:extLst>
              <a:ext uri="{FF2B5EF4-FFF2-40B4-BE49-F238E27FC236}">
                <a16:creationId xmlns:a16="http://schemas.microsoft.com/office/drawing/2014/main" id="{35BB90A9-3A81-E349-9F12-636823C97575}"/>
              </a:ext>
            </a:extLst>
          </p:cNvPr>
          <p:cNvSpPr txBox="1"/>
          <p:nvPr/>
        </p:nvSpPr>
        <p:spPr>
          <a:xfrm>
            <a:off x="6766362" y="5257740"/>
            <a:ext cx="1438214" cy="400110"/>
          </a:xfrm>
          <a:prstGeom prst="rect">
            <a:avLst/>
          </a:prstGeom>
          <a:noFill/>
        </p:spPr>
        <p:txBody>
          <a:bodyPr wrap="none" rtlCol="0">
            <a:spAutoFit/>
          </a:bodyPr>
          <a:lstStyle/>
          <a:p>
            <a:r>
              <a:rPr lang="ca-ES" sz="2000" b="1" dirty="0">
                <a:solidFill>
                  <a:srgbClr val="C00000"/>
                </a:solidFill>
                <a:latin typeface="Arial" panose="020B0604020202020204" pitchFamily="34" charset="0"/>
                <a:cs typeface="Arial" panose="020B0604020202020204" pitchFamily="34" charset="0"/>
              </a:rPr>
              <a:t>apocalipsi</a:t>
            </a:r>
          </a:p>
        </p:txBody>
      </p:sp>
      <p:sp>
        <p:nvSpPr>
          <p:cNvPr id="39" name="TextBox 38">
            <a:extLst>
              <a:ext uri="{FF2B5EF4-FFF2-40B4-BE49-F238E27FC236}">
                <a16:creationId xmlns:a16="http://schemas.microsoft.com/office/drawing/2014/main" id="{2991409C-794D-244A-903D-01B8F38A76F7}"/>
              </a:ext>
            </a:extLst>
          </p:cNvPr>
          <p:cNvSpPr txBox="1"/>
          <p:nvPr/>
        </p:nvSpPr>
        <p:spPr>
          <a:xfrm>
            <a:off x="4574319" y="5672257"/>
            <a:ext cx="1281120" cy="400110"/>
          </a:xfrm>
          <a:prstGeom prst="rect">
            <a:avLst/>
          </a:prstGeom>
          <a:noFill/>
        </p:spPr>
        <p:txBody>
          <a:bodyPr wrap="none" rtlCol="0">
            <a:spAutoFit/>
          </a:bodyPr>
          <a:lstStyle/>
          <a:p>
            <a:r>
              <a:rPr lang="ca-ES" sz="2000" b="1" dirty="0">
                <a:solidFill>
                  <a:schemeClr val="accent6">
                    <a:lumMod val="75000"/>
                  </a:schemeClr>
                </a:solidFill>
                <a:latin typeface="Arial" panose="020B0604020202020204" pitchFamily="34" charset="0"/>
                <a:cs typeface="Arial" panose="020B0604020202020204" pitchFamily="34" charset="0"/>
              </a:rPr>
              <a:t>violència</a:t>
            </a:r>
          </a:p>
        </p:txBody>
      </p:sp>
      <p:sp>
        <p:nvSpPr>
          <p:cNvPr id="40" name="TextBox 39">
            <a:extLst>
              <a:ext uri="{FF2B5EF4-FFF2-40B4-BE49-F238E27FC236}">
                <a16:creationId xmlns:a16="http://schemas.microsoft.com/office/drawing/2014/main" id="{80D7E7E0-38DD-DA4F-8DB9-90B9A208F563}"/>
              </a:ext>
            </a:extLst>
          </p:cNvPr>
          <p:cNvSpPr txBox="1"/>
          <p:nvPr/>
        </p:nvSpPr>
        <p:spPr>
          <a:xfrm>
            <a:off x="10138419" y="5687646"/>
            <a:ext cx="982961" cy="400110"/>
          </a:xfrm>
          <a:prstGeom prst="rect">
            <a:avLst/>
          </a:prstGeom>
          <a:noFill/>
        </p:spPr>
        <p:txBody>
          <a:bodyPr wrap="none" rtlCol="0">
            <a:spAutoFit/>
          </a:bodyPr>
          <a:lstStyle/>
          <a:p>
            <a:r>
              <a:rPr lang="ca-ES" sz="2000" b="1" dirty="0">
                <a:solidFill>
                  <a:schemeClr val="accent6">
                    <a:lumMod val="75000"/>
                  </a:schemeClr>
                </a:solidFill>
                <a:latin typeface="Arial" panose="020B0604020202020204" pitchFamily="34" charset="0"/>
                <a:cs typeface="Arial" panose="020B0604020202020204" pitchFamily="34" charset="0"/>
              </a:rPr>
              <a:t>guerra</a:t>
            </a:r>
          </a:p>
        </p:txBody>
      </p:sp>
      <p:sp>
        <p:nvSpPr>
          <p:cNvPr id="41" name="TextBox 40">
            <a:extLst>
              <a:ext uri="{FF2B5EF4-FFF2-40B4-BE49-F238E27FC236}">
                <a16:creationId xmlns:a16="http://schemas.microsoft.com/office/drawing/2014/main" id="{D713EB79-3506-8345-A16E-375E5234A097}"/>
              </a:ext>
            </a:extLst>
          </p:cNvPr>
          <p:cNvSpPr txBox="1"/>
          <p:nvPr/>
        </p:nvSpPr>
        <p:spPr>
          <a:xfrm>
            <a:off x="3752591" y="4085152"/>
            <a:ext cx="1678665" cy="400110"/>
          </a:xfrm>
          <a:prstGeom prst="rect">
            <a:avLst/>
          </a:prstGeom>
          <a:noFill/>
        </p:spPr>
        <p:txBody>
          <a:bodyPr wrap="none" rtlCol="0">
            <a:spAutoFit/>
          </a:bodyPr>
          <a:lstStyle/>
          <a:p>
            <a:r>
              <a:rPr lang="ca-ES" sz="2000" b="1" dirty="0">
                <a:solidFill>
                  <a:schemeClr val="accent1">
                    <a:lumMod val="50000"/>
                  </a:schemeClr>
                </a:solidFill>
                <a:latin typeface="Arial" panose="020B0604020202020204" pitchFamily="34" charset="0"/>
                <a:cs typeface="Arial" panose="020B0604020202020204" pitchFamily="34" charset="0"/>
              </a:rPr>
              <a:t>cristianisme</a:t>
            </a:r>
          </a:p>
        </p:txBody>
      </p:sp>
      <p:sp>
        <p:nvSpPr>
          <p:cNvPr id="42" name="TextBox 41">
            <a:extLst>
              <a:ext uri="{FF2B5EF4-FFF2-40B4-BE49-F238E27FC236}">
                <a16:creationId xmlns:a16="http://schemas.microsoft.com/office/drawing/2014/main" id="{7BE4BEBE-6D16-FD4F-93A6-0B0A6AAB184E}"/>
              </a:ext>
            </a:extLst>
          </p:cNvPr>
          <p:cNvSpPr txBox="1"/>
          <p:nvPr/>
        </p:nvSpPr>
        <p:spPr>
          <a:xfrm>
            <a:off x="328613" y="202731"/>
            <a:ext cx="3121367" cy="369332"/>
          </a:xfrm>
          <a:prstGeom prst="rect">
            <a:avLst/>
          </a:prstGeom>
          <a:noFill/>
        </p:spPr>
        <p:txBody>
          <a:bodyPr wrap="none" rtlCol="0">
            <a:spAutoFit/>
          </a:bodyPr>
          <a:lstStyle/>
          <a:p>
            <a:r>
              <a:rPr lang="ca-ES" b="1" dirty="0">
                <a:latin typeface="Arial" panose="020B0604020202020204" pitchFamily="34" charset="0"/>
                <a:cs typeface="Arial" panose="020B0604020202020204" pitchFamily="34" charset="0"/>
              </a:rPr>
              <a:t>RENÉ GIRARD (1923-2015)</a:t>
            </a:r>
          </a:p>
        </p:txBody>
      </p:sp>
      <p:cxnSp>
        <p:nvCxnSpPr>
          <p:cNvPr id="46" name="Straight Connector 45">
            <a:extLst>
              <a:ext uri="{FF2B5EF4-FFF2-40B4-BE49-F238E27FC236}">
                <a16:creationId xmlns:a16="http://schemas.microsoft.com/office/drawing/2014/main" id="{85951EF2-DC59-8E42-BD1F-88BF591D168C}"/>
              </a:ext>
            </a:extLst>
          </p:cNvPr>
          <p:cNvCxnSpPr>
            <a:cxnSpLocks/>
            <a:stCxn id="37" idx="2"/>
          </p:cNvCxnSpPr>
          <p:nvPr/>
        </p:nvCxnSpPr>
        <p:spPr>
          <a:xfrm flipH="1">
            <a:off x="3616097" y="1225559"/>
            <a:ext cx="15543" cy="4189523"/>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48" name="Straight Connector 47">
            <a:extLst>
              <a:ext uri="{FF2B5EF4-FFF2-40B4-BE49-F238E27FC236}">
                <a16:creationId xmlns:a16="http://schemas.microsoft.com/office/drawing/2014/main" id="{F251357D-3353-0F4D-A4B2-0A6509195D65}"/>
              </a:ext>
            </a:extLst>
          </p:cNvPr>
          <p:cNvCxnSpPr>
            <a:cxnSpLocks/>
          </p:cNvCxnSpPr>
          <p:nvPr/>
        </p:nvCxnSpPr>
        <p:spPr>
          <a:xfrm>
            <a:off x="7485469" y="1225559"/>
            <a:ext cx="16067" cy="4024394"/>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3" name="Rectangle 2">
            <a:extLst>
              <a:ext uri="{FF2B5EF4-FFF2-40B4-BE49-F238E27FC236}">
                <a16:creationId xmlns:a16="http://schemas.microsoft.com/office/drawing/2014/main" id="{1BB913AA-69FD-D142-8370-075C3419DD6E}"/>
              </a:ext>
            </a:extLst>
          </p:cNvPr>
          <p:cNvSpPr/>
          <p:nvPr/>
        </p:nvSpPr>
        <p:spPr>
          <a:xfrm>
            <a:off x="1717776" y="5687646"/>
            <a:ext cx="1093569" cy="400110"/>
          </a:xfrm>
          <a:prstGeom prst="rect">
            <a:avLst/>
          </a:prstGeom>
        </p:spPr>
        <p:txBody>
          <a:bodyPr wrap="none">
            <a:spAutoFit/>
          </a:bodyPr>
          <a:lstStyle/>
          <a:p>
            <a:r>
              <a:rPr lang="ca-ES" sz="2000" b="1" dirty="0">
                <a:solidFill>
                  <a:schemeClr val="accent6">
                    <a:lumMod val="75000"/>
                  </a:schemeClr>
                </a:solidFill>
                <a:latin typeface="Arial" panose="020B0604020202020204" pitchFamily="34" charset="0"/>
                <a:cs typeface="Arial" panose="020B0604020202020204" pitchFamily="34" charset="0"/>
              </a:rPr>
              <a:t>rivalitat</a:t>
            </a:r>
          </a:p>
        </p:txBody>
      </p:sp>
    </p:spTree>
    <p:extLst>
      <p:ext uri="{BB962C8B-B14F-4D97-AF65-F5344CB8AC3E}">
        <p14:creationId xmlns:p14="http://schemas.microsoft.com/office/powerpoint/2010/main" val="3010154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27DB3F-7624-8C43-90F8-B3D32EA990A7}"/>
              </a:ext>
            </a:extLst>
          </p:cNvPr>
          <p:cNvSpPr/>
          <p:nvPr/>
        </p:nvSpPr>
        <p:spPr>
          <a:xfrm>
            <a:off x="552449" y="321338"/>
            <a:ext cx="11087100" cy="1754326"/>
          </a:xfrm>
          <a:prstGeom prst="rect">
            <a:avLst/>
          </a:prstGeom>
        </p:spPr>
        <p:txBody>
          <a:bodyPr wrap="square">
            <a:spAutoFit/>
          </a:bodyPr>
          <a:lstStyle/>
          <a:p>
            <a:pPr indent="457200" algn="just"/>
            <a:endParaRPr lang="ca-ES"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lnSpc>
                <a:spcPct val="150000"/>
              </a:lnSpc>
            </a:pPr>
            <a:r>
              <a:rPr lang="ca-ES" sz="1600" dirty="0">
                <a:latin typeface="Arial" panose="020B0604020202020204" pitchFamily="34" charset="0"/>
                <a:ea typeface="Times New Roman" panose="02020603050405020304" pitchFamily="18" charset="0"/>
                <a:cs typeface="Arial" panose="020B0604020202020204" pitchFamily="34" charset="0"/>
              </a:rPr>
              <a:t>Quan vaig anar de la literatura a l’antropologia, ho vaig fer de manera autodidacta. És per això que vaig trigar tants anys a escriure </a:t>
            </a:r>
            <a:r>
              <a:rPr lang="ca-ES" sz="1600" i="1" dirty="0">
                <a:latin typeface="Arial" panose="020B0604020202020204" pitchFamily="34" charset="0"/>
                <a:ea typeface="Times New Roman" panose="02020603050405020304" pitchFamily="18" charset="0"/>
                <a:cs typeface="Arial" panose="020B0604020202020204" pitchFamily="34" charset="0"/>
              </a:rPr>
              <a:t>La </a:t>
            </a:r>
            <a:r>
              <a:rPr lang="ca-ES" sz="1600" i="1" dirty="0" err="1">
                <a:latin typeface="Arial" panose="020B0604020202020204" pitchFamily="34" charset="0"/>
                <a:ea typeface="Times New Roman" panose="02020603050405020304" pitchFamily="18" charset="0"/>
                <a:cs typeface="Arial" panose="020B0604020202020204" pitchFamily="34" charset="0"/>
              </a:rPr>
              <a:t>Violence</a:t>
            </a:r>
            <a:r>
              <a:rPr lang="ca-ES" sz="1600" i="1" dirty="0">
                <a:latin typeface="Arial" panose="020B0604020202020204" pitchFamily="34" charset="0"/>
                <a:ea typeface="Times New Roman" panose="02020603050405020304" pitchFamily="18" charset="0"/>
                <a:cs typeface="Arial" panose="020B0604020202020204" pitchFamily="34" charset="0"/>
              </a:rPr>
              <a:t> et </a:t>
            </a:r>
            <a:r>
              <a:rPr lang="ca-ES" sz="1600" i="1" dirty="0" err="1">
                <a:latin typeface="Arial" panose="020B0604020202020204" pitchFamily="34" charset="0"/>
                <a:ea typeface="Times New Roman" panose="02020603050405020304" pitchFamily="18" charset="0"/>
                <a:cs typeface="Arial" panose="020B0604020202020204" pitchFamily="34" charset="0"/>
              </a:rPr>
              <a:t>le</a:t>
            </a:r>
            <a:r>
              <a:rPr lang="ca-ES" sz="1600" i="1" dirty="0">
                <a:latin typeface="Arial" panose="020B0604020202020204" pitchFamily="34" charset="0"/>
                <a:ea typeface="Times New Roman" panose="02020603050405020304" pitchFamily="18" charset="0"/>
                <a:cs typeface="Arial" panose="020B0604020202020204" pitchFamily="34" charset="0"/>
              </a:rPr>
              <a:t> </a:t>
            </a:r>
            <a:r>
              <a:rPr lang="ca-ES" sz="1600" i="1" dirty="0" err="1">
                <a:latin typeface="Arial" panose="020B0604020202020204" pitchFamily="34" charset="0"/>
                <a:ea typeface="Times New Roman" panose="02020603050405020304" pitchFamily="18" charset="0"/>
                <a:cs typeface="Arial" panose="020B0604020202020204" pitchFamily="34" charset="0"/>
              </a:rPr>
              <a:t>Sacré</a:t>
            </a:r>
            <a:r>
              <a:rPr lang="ca-ES" sz="1600" dirty="0">
                <a:latin typeface="Arial" panose="020B0604020202020204" pitchFamily="34" charset="0"/>
                <a:ea typeface="Times New Roman" panose="02020603050405020304" pitchFamily="18" charset="0"/>
                <a:cs typeface="Arial" panose="020B0604020202020204" pitchFamily="34" charset="0"/>
              </a:rPr>
              <a:t>: havia hagut d’esdevenir, entre tant, antropòleg. </a:t>
            </a:r>
          </a:p>
          <a:p>
            <a:pPr indent="457200" algn="r">
              <a:lnSpc>
                <a:spcPct val="150000"/>
              </a:lnSpc>
            </a:pPr>
            <a:r>
              <a:rPr lang="ca-ES" sz="1600" i="1" dirty="0">
                <a:latin typeface="Arial" panose="020B0604020202020204" pitchFamily="34" charset="0"/>
                <a:ea typeface="Times New Roman" panose="02020603050405020304" pitchFamily="18" charset="0"/>
                <a:cs typeface="Arial" panose="020B0604020202020204" pitchFamily="34" charset="0"/>
              </a:rPr>
              <a:t>Les origines de la </a:t>
            </a:r>
            <a:r>
              <a:rPr lang="ca-ES" sz="1600" i="1" dirty="0" err="1">
                <a:latin typeface="Arial" panose="020B0604020202020204" pitchFamily="34" charset="0"/>
                <a:ea typeface="Times New Roman" panose="02020603050405020304" pitchFamily="18" charset="0"/>
                <a:cs typeface="Arial" panose="020B0604020202020204" pitchFamily="34" charset="0"/>
              </a:rPr>
              <a:t>culture</a:t>
            </a:r>
            <a:r>
              <a:rPr lang="ca-ES" sz="1600" i="1" dirty="0">
                <a:latin typeface="Arial" panose="020B0604020202020204" pitchFamily="34" charset="0"/>
                <a:ea typeface="Times New Roman" panose="02020603050405020304" pitchFamily="18" charset="0"/>
                <a:cs typeface="Arial" panose="020B0604020202020204" pitchFamily="34" charset="0"/>
              </a:rPr>
              <a:t>,</a:t>
            </a:r>
            <a:r>
              <a:rPr lang="ca-ES" sz="1600" dirty="0">
                <a:latin typeface="Arial" panose="020B0604020202020204" pitchFamily="34" charset="0"/>
                <a:ea typeface="Times New Roman" panose="02020603050405020304" pitchFamily="18" charset="0"/>
                <a:cs typeface="Arial" panose="020B0604020202020204" pitchFamily="34" charset="0"/>
              </a:rPr>
              <a:t> </a:t>
            </a:r>
            <a:r>
              <a:rPr lang="ca-ES" sz="1600" dirty="0" err="1">
                <a:latin typeface="Arial" panose="020B0604020202020204" pitchFamily="34" charset="0"/>
                <a:ea typeface="Times New Roman" panose="02020603050405020304" pitchFamily="18" charset="0"/>
                <a:cs typeface="Arial" panose="020B0604020202020204" pitchFamily="34" charset="0"/>
              </a:rPr>
              <a:t>p</a:t>
            </a:r>
            <a:r>
              <a:rPr lang="ca-ES" sz="1600" dirty="0">
                <a:latin typeface="Arial" panose="020B0604020202020204" pitchFamily="34" charset="0"/>
                <a:ea typeface="Times New Roman" panose="02020603050405020304" pitchFamily="18" charset="0"/>
                <a:cs typeface="Arial" panose="020B0604020202020204" pitchFamily="34" charset="0"/>
              </a:rPr>
              <a:t> 35</a:t>
            </a:r>
          </a:p>
          <a:p>
            <a:pPr indent="457200" algn="just"/>
            <a:endParaRPr lang="ca-ES"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A5DEE29F-1297-B840-9494-724575765E72}"/>
              </a:ext>
            </a:extLst>
          </p:cNvPr>
          <p:cNvSpPr/>
          <p:nvPr/>
        </p:nvSpPr>
        <p:spPr>
          <a:xfrm>
            <a:off x="552450" y="3429000"/>
            <a:ext cx="11087099" cy="2539670"/>
          </a:xfrm>
          <a:prstGeom prst="rect">
            <a:avLst/>
          </a:prstGeom>
        </p:spPr>
        <p:txBody>
          <a:bodyPr wrap="square">
            <a:spAutoFit/>
          </a:bodyPr>
          <a:lstStyle/>
          <a:p>
            <a:pPr indent="457200" algn="just"/>
            <a:r>
              <a:rPr lang="ca-ES" dirty="0">
                <a:latin typeface="Times New Roman" panose="02020603050405020304" pitchFamily="18" charset="0"/>
                <a:ea typeface="Times New Roman" panose="02020603050405020304" pitchFamily="18" charset="0"/>
                <a:cs typeface="Times New Roman" panose="02020603050405020304" pitchFamily="18" charset="0"/>
              </a:rPr>
              <a:t> </a:t>
            </a:r>
          </a:p>
          <a:p>
            <a:pPr indent="457200" algn="just">
              <a:lnSpc>
                <a:spcPct val="150000"/>
              </a:lnSpc>
            </a:pPr>
            <a:r>
              <a:rPr lang="ca-ES" sz="1600" dirty="0">
                <a:latin typeface="Arial" panose="020B0604020202020204" pitchFamily="34" charset="0"/>
                <a:ea typeface="Times New Roman" panose="02020603050405020304" pitchFamily="18" charset="0"/>
                <a:cs typeface="Arial" panose="020B0604020202020204" pitchFamily="34" charset="0"/>
              </a:rPr>
              <a:t>Els fenòmens de boc expiatori poden quedar així repartits entre dues escales paral·leles, que tenen sentits contraris. Quan es passa de l’època moderna a l’època medieval, hom baixa l’escala del coneixement al temps que s’enlaira en l’escala que mesura el coeficient d’intensitat i d’eficàcia de la </a:t>
            </a:r>
            <a:r>
              <a:rPr lang="ca-ES" sz="1600" dirty="0" err="1">
                <a:latin typeface="Arial" panose="020B0604020202020204" pitchFamily="34" charset="0"/>
                <a:ea typeface="Times New Roman" panose="02020603050405020304" pitchFamily="18" charset="0"/>
                <a:cs typeface="Arial" panose="020B0604020202020204" pitchFamily="34" charset="0"/>
              </a:rPr>
              <a:t>victimització</a:t>
            </a:r>
            <a:r>
              <a:rPr lang="ca-ES" sz="1600" dirty="0">
                <a:latin typeface="Arial" panose="020B0604020202020204" pitchFamily="34" charset="0"/>
                <a:ea typeface="Times New Roman" panose="02020603050405020304" pitchFamily="18" charset="0"/>
                <a:cs typeface="Arial" panose="020B0604020202020204" pitchFamily="34" charset="0"/>
              </a:rPr>
              <a:t>. Dit d’una altra manera, el mecanisme del boc expiatori és més eficaç quan menys hom sap sobre ell, quan menys hom és conscient que procedeix d’una il·lusió col·lectiva.</a:t>
            </a:r>
          </a:p>
          <a:p>
            <a:pPr indent="457200" algn="r">
              <a:lnSpc>
                <a:spcPct val="150000"/>
              </a:lnSpc>
            </a:pPr>
            <a:r>
              <a:rPr lang="ca-ES" sz="1600" dirty="0">
                <a:latin typeface="Arial" panose="020B0604020202020204" pitchFamily="34" charset="0"/>
                <a:ea typeface="Times New Roman" panose="02020603050405020304" pitchFamily="18" charset="0"/>
                <a:cs typeface="Arial" panose="020B0604020202020204" pitchFamily="34" charset="0"/>
              </a:rPr>
              <a:t>“Un mecanisme </a:t>
            </a:r>
            <a:r>
              <a:rPr lang="ca-ES" sz="1600" dirty="0" err="1">
                <a:latin typeface="Arial" panose="020B0604020202020204" pitchFamily="34" charset="0"/>
                <a:ea typeface="Times New Roman" panose="02020603050405020304" pitchFamily="18" charset="0"/>
                <a:cs typeface="Arial" panose="020B0604020202020204" pitchFamily="34" charset="0"/>
              </a:rPr>
              <a:t>générateur</a:t>
            </a:r>
            <a:r>
              <a:rPr lang="ca-ES" sz="1600" dirty="0">
                <a:latin typeface="Arial" panose="020B0604020202020204" pitchFamily="34" charset="0"/>
                <a:ea typeface="Times New Roman" panose="02020603050405020304" pitchFamily="18" charset="0"/>
                <a:cs typeface="Arial" panose="020B0604020202020204" pitchFamily="34" charset="0"/>
              </a:rPr>
              <a:t>: </a:t>
            </a:r>
            <a:r>
              <a:rPr lang="ca-ES" sz="1600" dirty="0" err="1">
                <a:latin typeface="Arial" panose="020B0604020202020204" pitchFamily="34" charset="0"/>
                <a:ea typeface="Times New Roman" panose="02020603050405020304" pitchFamily="18" charset="0"/>
                <a:cs typeface="Arial" panose="020B0604020202020204" pitchFamily="34" charset="0"/>
              </a:rPr>
              <a:t>le</a:t>
            </a:r>
            <a:r>
              <a:rPr lang="ca-ES" sz="1600" dirty="0">
                <a:latin typeface="Arial" panose="020B0604020202020204" pitchFamily="34" charset="0"/>
                <a:ea typeface="Times New Roman" panose="02020603050405020304" pitchFamily="18" charset="0"/>
                <a:cs typeface="Arial" panose="020B0604020202020204" pitchFamily="34" charset="0"/>
              </a:rPr>
              <a:t> </a:t>
            </a:r>
            <a:r>
              <a:rPr lang="ca-ES" sz="1600" dirty="0" err="1">
                <a:latin typeface="Arial" panose="020B0604020202020204" pitchFamily="34" charset="0"/>
                <a:ea typeface="Times New Roman" panose="02020603050405020304" pitchFamily="18" charset="0"/>
                <a:cs typeface="Arial" panose="020B0604020202020204" pitchFamily="34" charset="0"/>
              </a:rPr>
              <a:t>bouc</a:t>
            </a:r>
            <a:r>
              <a:rPr lang="ca-ES" sz="1600" dirty="0">
                <a:latin typeface="Arial" panose="020B0604020202020204" pitchFamily="34" charset="0"/>
                <a:ea typeface="Times New Roman" panose="02020603050405020304" pitchFamily="18" charset="0"/>
                <a:cs typeface="Arial" panose="020B0604020202020204" pitchFamily="34" charset="0"/>
              </a:rPr>
              <a:t> </a:t>
            </a:r>
            <a:r>
              <a:rPr lang="ca-ES" sz="1600" dirty="0" err="1">
                <a:latin typeface="Arial" panose="020B0604020202020204" pitchFamily="34" charset="0"/>
                <a:ea typeface="Times New Roman" panose="02020603050405020304" pitchFamily="18" charset="0"/>
                <a:cs typeface="Arial" panose="020B0604020202020204" pitchFamily="34" charset="0"/>
              </a:rPr>
              <a:t>émissaire</a:t>
            </a:r>
            <a:r>
              <a:rPr lang="ca-ES" sz="1600" dirty="0">
                <a:latin typeface="Arial" panose="020B0604020202020204" pitchFamily="34" charset="0"/>
                <a:ea typeface="Times New Roman" panose="02020603050405020304" pitchFamily="18" charset="0"/>
                <a:cs typeface="Arial" panose="020B0604020202020204" pitchFamily="34" charset="0"/>
              </a:rPr>
              <a:t>”, a </a:t>
            </a:r>
            <a:r>
              <a:rPr lang="ca-ES" sz="1600" i="1" dirty="0" err="1">
                <a:latin typeface="Arial" panose="020B0604020202020204" pitchFamily="34" charset="0"/>
                <a:ea typeface="Times New Roman" panose="02020603050405020304" pitchFamily="18" charset="0"/>
                <a:cs typeface="Arial" panose="020B0604020202020204" pitchFamily="34" charset="0"/>
              </a:rPr>
              <a:t>Sanglantes</a:t>
            </a:r>
            <a:r>
              <a:rPr lang="ca-ES" sz="1600" i="1" dirty="0">
                <a:latin typeface="Arial" panose="020B0604020202020204" pitchFamily="34" charset="0"/>
                <a:ea typeface="Times New Roman" panose="02020603050405020304" pitchFamily="18" charset="0"/>
                <a:cs typeface="Arial" panose="020B0604020202020204" pitchFamily="34" charset="0"/>
              </a:rPr>
              <a:t> origines</a:t>
            </a:r>
            <a:r>
              <a:rPr lang="ca-ES" sz="1600" dirty="0">
                <a:latin typeface="Arial" panose="020B0604020202020204" pitchFamily="34" charset="0"/>
                <a:ea typeface="Times New Roman" panose="02020603050405020304" pitchFamily="18" charset="0"/>
                <a:cs typeface="Arial" panose="020B0604020202020204" pitchFamily="34" charset="0"/>
              </a:rPr>
              <a:t>, </a:t>
            </a:r>
            <a:r>
              <a:rPr lang="ca-ES" sz="1600" dirty="0" err="1">
                <a:latin typeface="Arial" panose="020B0604020202020204" pitchFamily="34" charset="0"/>
                <a:ea typeface="Times New Roman" panose="02020603050405020304" pitchFamily="18" charset="0"/>
                <a:cs typeface="Arial" panose="020B0604020202020204" pitchFamily="34" charset="0"/>
              </a:rPr>
              <a:t>p</a:t>
            </a:r>
            <a:r>
              <a:rPr lang="ca-ES" sz="1600" dirty="0">
                <a:latin typeface="Arial" panose="020B0604020202020204" pitchFamily="34" charset="0"/>
                <a:ea typeface="Times New Roman" panose="02020603050405020304" pitchFamily="18" charset="0"/>
                <a:cs typeface="Arial" panose="020B0604020202020204" pitchFamily="34" charset="0"/>
              </a:rPr>
              <a:t> 40</a:t>
            </a:r>
          </a:p>
        </p:txBody>
      </p:sp>
      <p:sp>
        <p:nvSpPr>
          <p:cNvPr id="5" name="TextBox 4">
            <a:extLst>
              <a:ext uri="{FF2B5EF4-FFF2-40B4-BE49-F238E27FC236}">
                <a16:creationId xmlns:a16="http://schemas.microsoft.com/office/drawing/2014/main" id="{E46B3000-864B-5649-A3E9-E6CE88EBA968}"/>
              </a:ext>
            </a:extLst>
          </p:cNvPr>
          <p:cNvSpPr txBox="1"/>
          <p:nvPr/>
        </p:nvSpPr>
        <p:spPr>
          <a:xfrm>
            <a:off x="1042989" y="2331851"/>
            <a:ext cx="10596560" cy="584775"/>
          </a:xfrm>
          <a:prstGeom prst="rect">
            <a:avLst/>
          </a:prstGeom>
          <a:noFill/>
        </p:spPr>
        <p:txBody>
          <a:bodyPr wrap="square" rtlCol="0">
            <a:spAutoFit/>
          </a:bodyPr>
          <a:lstStyle/>
          <a:p>
            <a:r>
              <a:rPr lang="ca-ES" sz="1600" dirty="0">
                <a:latin typeface="Arial" panose="020B0604020202020204" pitchFamily="34" charset="0"/>
                <a:cs typeface="Arial" panose="020B0604020202020204" pitchFamily="34" charset="0"/>
              </a:rPr>
              <a:t>Avui, com en el passat, tenir un boc emissari és no saber que hom el té.</a:t>
            </a:r>
          </a:p>
          <a:p>
            <a:pPr algn="r"/>
            <a:r>
              <a:rPr lang="ca-ES" sz="1600" i="1" dirty="0" err="1">
                <a:latin typeface="Arial" panose="020B0604020202020204" pitchFamily="34" charset="0"/>
                <a:cs typeface="Arial" panose="020B0604020202020204" pitchFamily="34" charset="0"/>
              </a:rPr>
              <a:t>Je</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vois</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Satan</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tomber</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comme</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l’éclair</a:t>
            </a:r>
            <a:r>
              <a:rPr lang="ca-ES" sz="1600" i="1" dirty="0">
                <a:latin typeface="Arial" panose="020B0604020202020204" pitchFamily="34" charset="0"/>
                <a:cs typeface="Arial" panose="020B0604020202020204" pitchFamily="34" charset="0"/>
              </a:rPr>
              <a:t>, </a:t>
            </a:r>
            <a:r>
              <a:rPr lang="ca-ES" sz="1600" i="1" dirty="0" err="1">
                <a:latin typeface="Arial" panose="020B0604020202020204" pitchFamily="34" charset="0"/>
                <a:cs typeface="Arial" panose="020B0604020202020204" pitchFamily="34" charset="0"/>
              </a:rPr>
              <a:t>p</a:t>
            </a:r>
            <a:r>
              <a:rPr lang="ca-ES" sz="1600" i="1" dirty="0">
                <a:latin typeface="Arial" panose="020B0604020202020204" pitchFamily="34" charset="0"/>
                <a:cs typeface="Arial" panose="020B0604020202020204" pitchFamily="34" charset="0"/>
              </a:rPr>
              <a:t> 205</a:t>
            </a:r>
          </a:p>
        </p:txBody>
      </p:sp>
    </p:spTree>
    <p:extLst>
      <p:ext uri="{BB962C8B-B14F-4D97-AF65-F5344CB8AC3E}">
        <p14:creationId xmlns:p14="http://schemas.microsoft.com/office/powerpoint/2010/main" val="3826827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529</TotalTime>
  <Words>2640</Words>
  <Application>Microsoft Macintosh PowerPoint</Application>
  <PresentationFormat>Widescreen</PresentationFormat>
  <Paragraphs>201</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41</cp:revision>
  <dcterms:created xsi:type="dcterms:W3CDTF">2021-11-18T22:14:47Z</dcterms:created>
  <dcterms:modified xsi:type="dcterms:W3CDTF">2021-11-25T17:06:31Z</dcterms:modified>
</cp:coreProperties>
</file>